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1" r:id="rId2"/>
    <p:sldId id="350" r:id="rId3"/>
    <p:sldId id="358" r:id="rId4"/>
    <p:sldId id="362" r:id="rId5"/>
    <p:sldId id="355" r:id="rId6"/>
    <p:sldId id="357" r:id="rId7"/>
    <p:sldId id="351" r:id="rId8"/>
    <p:sldId id="364" r:id="rId9"/>
    <p:sldId id="365" r:id="rId10"/>
    <p:sldId id="342" r:id="rId11"/>
    <p:sldId id="343" r:id="rId12"/>
    <p:sldId id="366" r:id="rId13"/>
    <p:sldId id="367" r:id="rId14"/>
    <p:sldId id="368" r:id="rId15"/>
    <p:sldId id="372" r:id="rId16"/>
    <p:sldId id="369" r:id="rId17"/>
    <p:sldId id="370" r:id="rId18"/>
    <p:sldId id="371" r:id="rId19"/>
    <p:sldId id="3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09D03-1AB2-4830-BBE6-C44D3C69E0C3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D6023-4A1C-4AC7-A005-E5115E883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9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6023-4A1C-4AC7-A005-E5115E8832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0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6023-4A1C-4AC7-A005-E5115E88325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1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0AFB-8AD5-4708-A898-0B73D88EB57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0F5E-4AA5-4719-A775-0BF6E879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0AFB-8AD5-4708-A898-0B73D88EB57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0F5E-4AA5-4719-A775-0BF6E879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0AFB-8AD5-4708-A898-0B73D88EB57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0F5E-4AA5-4719-A775-0BF6E879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0AFB-8AD5-4708-A898-0B73D88EB57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0F5E-4AA5-4719-A775-0BF6E879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0AFB-8AD5-4708-A898-0B73D88EB57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0F5E-4AA5-4719-A775-0BF6E879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0AFB-8AD5-4708-A898-0B73D88EB57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0F5E-4AA5-4719-A775-0BF6E879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0AFB-8AD5-4708-A898-0B73D88EB57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0F5E-4AA5-4719-A775-0BF6E879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0AFB-8AD5-4708-A898-0B73D88EB57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0F5E-4AA5-4719-A775-0BF6E879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0AFB-8AD5-4708-A898-0B73D88EB57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0F5E-4AA5-4719-A775-0BF6E879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0AFB-8AD5-4708-A898-0B73D88EB57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0F5E-4AA5-4719-A775-0BF6E879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0AFB-8AD5-4708-A898-0B73D88EB57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0F5E-4AA5-4719-A775-0BF6E879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0AFB-8AD5-4708-A898-0B73D88EB57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F0F5E-4AA5-4719-A775-0BF6E879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2357430"/>
            <a:ext cx="8229600" cy="3000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ru-RU" sz="4400" b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ТАРТИБИ ПЕШНИХОДИ </a:t>
            </a:r>
            <a:endParaRPr kumimoji="0" lang="en-US" sz="44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ЭЪЛОМИЯИ АНДОЗ АЗ АРЗИШИ ИЛОВАШУДА (18%)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4400" b="1" dirty="0">
                <a:solidFill>
                  <a:srgbClr val="002060"/>
                </a:solidFill>
                <a:latin typeface="+mj-lt"/>
              </a:rPr>
              <a:t>ДАР ШАКЛИ 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ЭЛЕКТРОНӢ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uz\Desktop\nds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3717032"/>
            <a:ext cx="88204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 1 4"/>
          <p:cNvSpPr/>
          <p:nvPr/>
        </p:nvSpPr>
        <p:spPr>
          <a:xfrm>
            <a:off x="6147379" y="3730744"/>
            <a:ext cx="2847941" cy="1066408"/>
          </a:xfrm>
          <a:prstGeom prst="borderCallout1">
            <a:avLst>
              <a:gd name="adj1" fmla="val 51006"/>
              <a:gd name="adj2" fmla="val 37"/>
              <a:gd name="adj3" fmla="val 15163"/>
              <a:gd name="adj4" fmla="val -15405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Замимаи </a:t>
            </a:r>
            <a:r>
              <a:rPr lang="tg-Cyrl-TJ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5.</a:t>
            </a:r>
            <a:endParaRPr lang="en-US" b="1" dirty="0" smtClean="0">
              <a:solidFill>
                <a:schemeClr val="tx1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tg-Cyrl-TJ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Маблаги </a:t>
            </a:r>
            <a:r>
              <a:rPr lang="tg-Cyrl-TJ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воридоти молхо аз хоричи кишвар ба ҶТ аз руи </a:t>
            </a:r>
            <a:r>
              <a:rPr lang="tg-Cyrl-TJ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меъёрхо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Выноска 1 5"/>
          <p:cNvSpPr/>
          <p:nvPr/>
        </p:nvSpPr>
        <p:spPr>
          <a:xfrm>
            <a:off x="4960931" y="5733256"/>
            <a:ext cx="4034389" cy="1080120"/>
          </a:xfrm>
          <a:prstGeom prst="borderCallout1">
            <a:avLst>
              <a:gd name="adj1" fmla="val -50627"/>
              <a:gd name="adj2" fmla="val -9252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Барои ворид намудани маълумоти эъломияи гумруки аз тугмачаи зерин истифода намоед. Маълумотхо дасти дохил карда мешаванд.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566934"/>
            <a:ext cx="3699768" cy="91785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Эъломия</a:t>
            </a:r>
            <a:r>
              <a:rPr lang="ru-RU" b="1" dirty="0" smtClean="0">
                <a:solidFill>
                  <a:schemeClr val="bg1"/>
                </a:solidFill>
              </a:rPr>
              <a:t> ААИ</a:t>
            </a:r>
            <a:endParaRPr lang="ru-RU" b="1" dirty="0"/>
          </a:p>
        </p:txBody>
      </p:sp>
      <p:pic>
        <p:nvPicPr>
          <p:cNvPr id="2050" name="Picture 2" descr="C:\Users\Firuz\Desktop\nds_old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523975"/>
            <a:ext cx="8805576" cy="20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4016" y="1523975"/>
            <a:ext cx="8805576" cy="2049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трелка вниз 1"/>
          <p:cNvSpPr/>
          <p:nvPr/>
        </p:nvSpPr>
        <p:spPr>
          <a:xfrm>
            <a:off x="3923928" y="3140968"/>
            <a:ext cx="1152128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1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ruz\Desktop\nds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96046"/>
            <a:ext cx="8820472" cy="391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Выноска 1 14"/>
          <p:cNvSpPr/>
          <p:nvPr/>
        </p:nvSpPr>
        <p:spPr>
          <a:xfrm>
            <a:off x="178384" y="5601258"/>
            <a:ext cx="5317957" cy="916366"/>
          </a:xfrm>
          <a:prstGeom prst="borderCallout1">
            <a:avLst>
              <a:gd name="adj1" fmla="val -269699"/>
              <a:gd name="adj2" fmla="val 82553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Хариди </a:t>
            </a:r>
            <a:r>
              <a:rPr lang="tg-Cyrl-TJ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молхо (ичрои корхо, хизматрасонихо) аз дохили ЧТ дар асоси Ҳ-Ф-и шакли қатъи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5652120" y="5596960"/>
            <a:ext cx="3312368" cy="920664"/>
          </a:xfrm>
          <a:prstGeom prst="borderCallout1">
            <a:avLst>
              <a:gd name="adj1" fmla="val -76744"/>
              <a:gd name="adj2" fmla="val 94762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Мутобик ба мукаррароти моддаи 183 КА бахисобгирии ААИ муайян карда мешавад. </a:t>
            </a:r>
            <a:endParaRPr lang="en-US" b="1" dirty="0">
              <a:solidFill>
                <a:schemeClr val="tx1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566934"/>
            <a:ext cx="3699768" cy="91785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Эъломия</a:t>
            </a:r>
            <a:r>
              <a:rPr lang="ru-RU" b="1" dirty="0" smtClean="0">
                <a:solidFill>
                  <a:schemeClr val="bg1"/>
                </a:solidFill>
              </a:rPr>
              <a:t> ААИ</a:t>
            </a:r>
            <a:endParaRPr lang="ru-RU" b="1" dirty="0"/>
          </a:p>
        </p:txBody>
      </p:sp>
      <p:pic>
        <p:nvPicPr>
          <p:cNvPr id="3074" name="Picture 2" descr="C:\Users\Firuz\Desktop\nds_old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4" y="1556792"/>
            <a:ext cx="8821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4016" y="1523975"/>
            <a:ext cx="8805576" cy="8964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970740" y="2420392"/>
            <a:ext cx="1152128" cy="4756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iruz\Desktop\nds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83576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Выноска 1 14"/>
          <p:cNvSpPr/>
          <p:nvPr/>
        </p:nvSpPr>
        <p:spPr>
          <a:xfrm>
            <a:off x="248078" y="4077072"/>
            <a:ext cx="5328592" cy="1008112"/>
          </a:xfrm>
          <a:prstGeom prst="borderCallout1">
            <a:avLst>
              <a:gd name="adj1" fmla="val -116124"/>
              <a:gd name="adj2" fmla="val 119152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Арзиши амалиёти бахисобгирифташаванда аз хариди </a:t>
            </a:r>
            <a:r>
              <a:rPr lang="tg-Cyrl-TJ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молхо (ичрои корхо, хизматрасонихо) аз дохили ЧТ дар асоси Ҳ-Ф-и шакли қатъи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5576670" y="5445224"/>
            <a:ext cx="3243801" cy="1152128"/>
          </a:xfrm>
          <a:prstGeom prst="borderCallout1">
            <a:avLst>
              <a:gd name="adj1" fmla="val -218337"/>
              <a:gd name="adj2" fmla="val 83190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Пас аз дохил кардани маълумотхо тукмачаи зеринро барои сабт намудан пахш карда мешавад</a:t>
            </a:r>
            <a:endParaRPr lang="en-US" b="1" dirty="0">
              <a:solidFill>
                <a:schemeClr val="tx1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566934"/>
            <a:ext cx="3699768" cy="91785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Эъломия</a:t>
            </a:r>
            <a:r>
              <a:rPr lang="ru-RU" b="1" dirty="0" smtClean="0">
                <a:solidFill>
                  <a:schemeClr val="bg1"/>
                </a:solidFill>
              </a:rPr>
              <a:t> ААИ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14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iruz\Desktop\nds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28992" cy="448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Выноска 1 14"/>
          <p:cNvSpPr/>
          <p:nvPr/>
        </p:nvSpPr>
        <p:spPr>
          <a:xfrm>
            <a:off x="179512" y="5903405"/>
            <a:ext cx="5317957" cy="916367"/>
          </a:xfrm>
          <a:prstGeom prst="borderCallout1">
            <a:avLst>
              <a:gd name="adj1" fmla="val -459292"/>
              <a:gd name="adj2" fmla="val 82726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Замимаи 7 Тахвили молхо (ичрои корҳо, хизматрасониҳо) дар асоси Ҳ-Ф-и шакли қатъи ва </a:t>
            </a:r>
            <a:r>
              <a:rPr lang="tg-Cyrl-TJ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соддакардашуда</a:t>
            </a:r>
            <a:endParaRPr lang="en-US" b="1" dirty="0">
              <a:solidFill>
                <a:schemeClr val="tx1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5580112" y="5903407"/>
            <a:ext cx="3484920" cy="916366"/>
          </a:xfrm>
          <a:prstGeom prst="borderCallout1">
            <a:avLst>
              <a:gd name="adj1" fmla="val -26221"/>
              <a:gd name="adj2" fmla="val 21545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Руйхати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х-и </a:t>
            </a: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соддакардашуда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ки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дар он </a:t>
            </a: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меъёри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ААИ </a:t>
            </a: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нишон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дода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шудааст</a:t>
            </a:r>
            <a:endParaRPr lang="en-US" b="1" dirty="0">
              <a:solidFill>
                <a:schemeClr val="tx1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323528" y="3861048"/>
            <a:ext cx="3066688" cy="916366"/>
          </a:xfrm>
          <a:prstGeom prst="borderCallout1">
            <a:avLst>
              <a:gd name="adj1" fmla="val -134390"/>
              <a:gd name="adj2" fmla="val 16621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Руйхати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х-и </a:t>
            </a:r>
            <a:r>
              <a:rPr lang="tg-Cyrl-TJ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қатъи ки дар он меъёри ААИ нишон додашудааст</a:t>
            </a:r>
            <a:endParaRPr lang="en-US" b="1" dirty="0">
              <a:solidFill>
                <a:schemeClr val="tx1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566934"/>
            <a:ext cx="3699768" cy="91785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Эъломия</a:t>
            </a:r>
            <a:r>
              <a:rPr lang="ru-RU" b="1" dirty="0" smtClean="0">
                <a:solidFill>
                  <a:schemeClr val="bg1"/>
                </a:solidFill>
              </a:rPr>
              <a:t> ААИ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430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566934"/>
            <a:ext cx="3699768" cy="91785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Эъломия</a:t>
            </a:r>
            <a:r>
              <a:rPr lang="ru-RU" b="1" dirty="0" smtClean="0">
                <a:solidFill>
                  <a:schemeClr val="bg1"/>
                </a:solidFill>
              </a:rPr>
              <a:t> ААИ</a:t>
            </a:r>
            <a:endParaRPr lang="ru-RU" b="1" dirty="0"/>
          </a:p>
        </p:txBody>
      </p:sp>
      <p:pic>
        <p:nvPicPr>
          <p:cNvPr id="1026" name="Picture 2" descr="I:\nds_old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556792"/>
            <a:ext cx="8888859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 1 10"/>
          <p:cNvSpPr/>
          <p:nvPr/>
        </p:nvSpPr>
        <p:spPr>
          <a:xfrm>
            <a:off x="107504" y="5013176"/>
            <a:ext cx="2376264" cy="792087"/>
          </a:xfrm>
          <a:prstGeom prst="borderCallout1">
            <a:avLst>
              <a:gd name="adj1" fmla="val -81440"/>
              <a:gd name="adj2" fmla="val 94052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Замимаи 9 </a:t>
            </a:r>
            <a:endParaRPr lang="tg-Cyrl-TJ" b="1" dirty="0" smtClean="0">
              <a:solidFill>
                <a:schemeClr val="tx1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tg-Cyrl-TJ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(шакли куҳна)</a:t>
            </a:r>
            <a:endParaRPr lang="en-US" b="1" dirty="0">
              <a:solidFill>
                <a:schemeClr val="tx1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970740" y="6093296"/>
            <a:ext cx="1152128" cy="4756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0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iruz\Desktop\nds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885520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Выноска 1 14"/>
          <p:cNvSpPr/>
          <p:nvPr/>
        </p:nvSpPr>
        <p:spPr>
          <a:xfrm>
            <a:off x="107504" y="5450751"/>
            <a:ext cx="3096344" cy="1146600"/>
          </a:xfrm>
          <a:prstGeom prst="borderCallout1">
            <a:avLst>
              <a:gd name="adj1" fmla="val -172354"/>
              <a:gd name="adj2" fmla="val 19042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Хачми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амалиёт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барои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хар</a:t>
            </a:r>
            <a:r>
              <a:rPr lang="ru-RU" b="1" dirty="0" smtClean="0">
                <a:solidFill>
                  <a:schemeClr val="tx1"/>
                </a:solidFill>
              </a:rPr>
              <a:t> як </a:t>
            </a:r>
            <a:r>
              <a:rPr lang="ru-RU" b="1" dirty="0" err="1" smtClean="0">
                <a:solidFill>
                  <a:schemeClr val="tx1"/>
                </a:solidFill>
              </a:rPr>
              <a:t>меъёри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истифодашаванда</a:t>
            </a:r>
            <a:r>
              <a:rPr lang="ru-RU" b="1" dirty="0" smtClean="0">
                <a:solidFill>
                  <a:schemeClr val="tx1"/>
                </a:solidFill>
              </a:rPr>
              <a:t> дар </a:t>
            </a:r>
            <a:r>
              <a:rPr lang="ru-RU" b="1" dirty="0" err="1" smtClean="0">
                <a:solidFill>
                  <a:schemeClr val="tx1"/>
                </a:solidFill>
              </a:rPr>
              <a:t>алохидаги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бо</a:t>
            </a:r>
            <a:r>
              <a:rPr lang="ru-RU" b="1" dirty="0" smtClean="0">
                <a:solidFill>
                  <a:schemeClr val="tx1"/>
                </a:solidFill>
              </a:rPr>
              <a:t> ААИ </a:t>
            </a:r>
            <a:r>
              <a:rPr lang="ru-RU" b="1" dirty="0" err="1" smtClean="0">
                <a:solidFill>
                  <a:schemeClr val="tx1"/>
                </a:solidFill>
              </a:rPr>
              <a:t>навишта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мешавад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6012160" y="5450750"/>
            <a:ext cx="2952328" cy="1146601"/>
          </a:xfrm>
          <a:prstGeom prst="borderCallout1">
            <a:avLst>
              <a:gd name="adj1" fmla="val -103877"/>
              <a:gd name="adj2" fmla="val -30465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Маблаги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ААИ аз </a:t>
            </a: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руи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амалиёте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ки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нисбати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он </a:t>
            </a: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хисобнома-фактураи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ААИ </a:t>
            </a: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тартиб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дода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шудааст</a:t>
            </a:r>
            <a:endParaRPr lang="en-US" b="1" dirty="0">
              <a:solidFill>
                <a:schemeClr val="tx1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6084168" y="2480336"/>
            <a:ext cx="2908856" cy="1368152"/>
          </a:xfrm>
          <a:prstGeom prst="borderCallout1">
            <a:avLst>
              <a:gd name="adj1" fmla="val -47584"/>
              <a:gd name="adj2" fmla="val -40226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Замимаи 9 </a:t>
            </a:r>
            <a:endParaRPr lang="en-US" sz="1600" b="1" dirty="0">
              <a:solidFill>
                <a:schemeClr val="tx1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Маблағи</a:t>
            </a:r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кору </a:t>
            </a:r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хизматрасонӣ</a:t>
            </a:r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ба </a:t>
            </a:r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аҳолӣ</a:t>
            </a:r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(</a:t>
            </a:r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бо</a:t>
            </a:r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назардошти</a:t>
            </a:r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ААИ) аз </a:t>
            </a:r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рӯйи</a:t>
            </a:r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МНХ-и </a:t>
            </a:r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бо</a:t>
            </a:r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ТИЭ </a:t>
            </a:r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муҷаҳазгардида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3281174" y="5450751"/>
            <a:ext cx="2658978" cy="1146600"/>
          </a:xfrm>
          <a:prstGeom prst="borderCallout1">
            <a:avLst>
              <a:gd name="adj1" fmla="val -101683"/>
              <a:gd name="adj2" fmla="val 2426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Хачми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амалиёте</a:t>
            </a:r>
            <a:r>
              <a:rPr lang="ru-RU" b="1" dirty="0" smtClean="0">
                <a:solidFill>
                  <a:schemeClr val="tx1"/>
                </a:solidFill>
              </a:rPr>
              <a:t> (</a:t>
            </a:r>
            <a:r>
              <a:rPr lang="ru-RU" b="1" dirty="0" err="1" smtClean="0">
                <a:solidFill>
                  <a:schemeClr val="tx1"/>
                </a:solidFill>
              </a:rPr>
              <a:t>бе</a:t>
            </a:r>
            <a:r>
              <a:rPr lang="ru-RU" b="1" dirty="0" smtClean="0">
                <a:solidFill>
                  <a:schemeClr val="tx1"/>
                </a:solidFill>
              </a:rPr>
              <a:t> ААИ), </a:t>
            </a:r>
            <a:r>
              <a:rPr lang="ru-RU" b="1" dirty="0" err="1" smtClean="0">
                <a:solidFill>
                  <a:schemeClr val="tx1"/>
                </a:solidFill>
              </a:rPr>
              <a:t>ки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нисбати</a:t>
            </a:r>
            <a:r>
              <a:rPr lang="ru-RU" b="1" dirty="0" smtClean="0">
                <a:solidFill>
                  <a:schemeClr val="tx1"/>
                </a:solidFill>
              </a:rPr>
              <a:t> он </a:t>
            </a:r>
            <a:r>
              <a:rPr lang="ru-RU" b="1" dirty="0" err="1" smtClean="0">
                <a:solidFill>
                  <a:schemeClr val="tx1"/>
                </a:solidFill>
              </a:rPr>
              <a:t>хисобнома</a:t>
            </a:r>
            <a:r>
              <a:rPr lang="ru-RU" b="1" dirty="0" smtClean="0">
                <a:solidFill>
                  <a:schemeClr val="tx1"/>
                </a:solidFill>
              </a:rPr>
              <a:t>-фактура </a:t>
            </a:r>
            <a:r>
              <a:rPr lang="ru-RU" b="1" dirty="0" err="1" smtClean="0">
                <a:solidFill>
                  <a:schemeClr val="tx1"/>
                </a:solidFill>
              </a:rPr>
              <a:t>тартиб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дода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шудааст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566934"/>
            <a:ext cx="3699768" cy="91785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Эъломия</a:t>
            </a:r>
            <a:r>
              <a:rPr lang="ru-RU" b="1" dirty="0" smtClean="0">
                <a:solidFill>
                  <a:schemeClr val="bg1"/>
                </a:solidFill>
              </a:rPr>
              <a:t> ААИ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536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iruz\Desktop\nds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7" y="1566091"/>
            <a:ext cx="8878679" cy="274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Выноска 1 14"/>
          <p:cNvSpPr/>
          <p:nvPr/>
        </p:nvSpPr>
        <p:spPr>
          <a:xfrm>
            <a:off x="107505" y="5301208"/>
            <a:ext cx="2658978" cy="1065909"/>
          </a:xfrm>
          <a:prstGeom prst="borderCallout1">
            <a:avLst>
              <a:gd name="adj1" fmla="val -199567"/>
              <a:gd name="adj2" fmla="val 187096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Хуччат</a:t>
            </a:r>
            <a:r>
              <a:rPr lang="ru-RU" b="1" dirty="0" smtClean="0">
                <a:solidFill>
                  <a:schemeClr val="tx1"/>
                </a:solidFill>
              </a:rPr>
              <a:t> дар </a:t>
            </a:r>
            <a:r>
              <a:rPr lang="ru-RU" b="1" dirty="0" err="1" smtClean="0">
                <a:solidFill>
                  <a:schemeClr val="tx1"/>
                </a:solidFill>
              </a:rPr>
              <a:t>шакли</a:t>
            </a:r>
            <a:r>
              <a:rPr lang="ru-RU" b="1" dirty="0" smtClean="0">
                <a:solidFill>
                  <a:schemeClr val="tx1"/>
                </a:solidFill>
              </a:rPr>
              <a:t> ПДФ </a:t>
            </a:r>
            <a:r>
              <a:rPr lang="ru-RU" b="1" dirty="0" err="1" smtClean="0">
                <a:solidFill>
                  <a:schemeClr val="tx1"/>
                </a:solidFill>
              </a:rPr>
              <a:t>интихоб</a:t>
            </a:r>
            <a:r>
              <a:rPr lang="ru-RU" b="1" dirty="0" smtClean="0">
                <a:solidFill>
                  <a:schemeClr val="tx1"/>
                </a:solidFill>
              </a:rPr>
              <a:t> карда </a:t>
            </a:r>
            <a:r>
              <a:rPr lang="ru-RU" b="1" dirty="0" err="1" smtClean="0">
                <a:solidFill>
                  <a:schemeClr val="tx1"/>
                </a:solidFill>
              </a:rPr>
              <a:t>шуда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дохил</a:t>
            </a:r>
            <a:r>
              <a:rPr lang="ru-RU" b="1" dirty="0" smtClean="0">
                <a:solidFill>
                  <a:schemeClr val="tx1"/>
                </a:solidFill>
              </a:rPr>
              <a:t> карда </a:t>
            </a:r>
            <a:r>
              <a:rPr lang="ru-RU" b="1" dirty="0" err="1" smtClean="0">
                <a:solidFill>
                  <a:schemeClr val="tx1"/>
                </a:solidFill>
              </a:rPr>
              <a:t>мешавад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5897800" y="5301208"/>
            <a:ext cx="3066688" cy="1065909"/>
          </a:xfrm>
          <a:prstGeom prst="borderCallout1">
            <a:avLst>
              <a:gd name="adj1" fmla="val -329512"/>
              <a:gd name="adj2" fmla="val -21393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Замимаи 12 </a:t>
            </a:r>
            <a:endParaRPr lang="en-US" b="1" dirty="0">
              <a:solidFill>
                <a:schemeClr val="tx1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tg-Cyrl-TJ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Нусхаи хуччатхои тасдиккунандаи содироти молхо ба хоричи кишвар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2948150" y="5301208"/>
            <a:ext cx="2775978" cy="1065909"/>
          </a:xfrm>
          <a:prstGeom prst="borderCallout1">
            <a:avLst>
              <a:gd name="adj1" fmla="val -212364"/>
              <a:gd name="adj2" fmla="val 92728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Номуги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хуччат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интихоб</a:t>
            </a:r>
            <a:r>
              <a:rPr lang="ru-RU" b="1" dirty="0" smtClean="0">
                <a:solidFill>
                  <a:schemeClr val="tx1"/>
                </a:solidFill>
              </a:rPr>
              <a:t> карда </a:t>
            </a:r>
            <a:r>
              <a:rPr lang="ru-RU" b="1" dirty="0" err="1" smtClean="0">
                <a:solidFill>
                  <a:schemeClr val="tx1"/>
                </a:solidFill>
              </a:rPr>
              <a:t>мешавад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566934"/>
            <a:ext cx="3699768" cy="91785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Эъломия</a:t>
            </a:r>
            <a:r>
              <a:rPr lang="ru-RU" b="1" dirty="0" smtClean="0">
                <a:solidFill>
                  <a:schemeClr val="bg1"/>
                </a:solidFill>
              </a:rPr>
              <a:t> ААИ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114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iruz\Desktop\nds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7" y="1700808"/>
            <a:ext cx="90015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Выноска 1 14"/>
          <p:cNvSpPr/>
          <p:nvPr/>
        </p:nvSpPr>
        <p:spPr>
          <a:xfrm>
            <a:off x="107505" y="5450751"/>
            <a:ext cx="2880000" cy="916366"/>
          </a:xfrm>
          <a:prstGeom prst="borderCallout1">
            <a:avLst>
              <a:gd name="adj1" fmla="val -254732"/>
              <a:gd name="adj2" fmla="val 17557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Молхои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воридотие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ки</a:t>
            </a:r>
            <a:r>
              <a:rPr lang="ru-RU" b="1" dirty="0" smtClean="0">
                <a:solidFill>
                  <a:schemeClr val="tx1"/>
                </a:solidFill>
              </a:rPr>
              <a:t> дар </a:t>
            </a:r>
            <a:r>
              <a:rPr lang="ru-RU" b="1" dirty="0" err="1" smtClean="0">
                <a:solidFill>
                  <a:schemeClr val="tx1"/>
                </a:solidFill>
              </a:rPr>
              <a:t>сохтмон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харочот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шудаанд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6149600" y="5157193"/>
            <a:ext cx="2880000" cy="1440160"/>
          </a:xfrm>
          <a:prstGeom prst="borderCallout1">
            <a:avLst>
              <a:gd name="adj1" fmla="val -226031"/>
              <a:gd name="adj2" fmla="val -27544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Замимаи </a:t>
            </a:r>
            <a:r>
              <a:rPr lang="en-US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13</a:t>
            </a:r>
          </a:p>
          <a:p>
            <a:pPr algn="ctr"/>
            <a:r>
              <a:rPr lang="tg-Cyrl-TJ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Харочоти молхо</a:t>
            </a:r>
            <a:r>
              <a:rPr lang="ru-RU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и аз </a:t>
            </a:r>
            <a:r>
              <a:rPr lang="ru-RU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хорич</a:t>
            </a:r>
            <a:r>
              <a:rPr lang="ru-RU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воридшуда</a:t>
            </a:r>
            <a:r>
              <a:rPr lang="ru-RU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ва</a:t>
            </a:r>
            <a:r>
              <a:rPr lang="ru-RU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аз </a:t>
            </a:r>
            <a:r>
              <a:rPr lang="ru-RU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дохил</a:t>
            </a:r>
            <a:r>
              <a:rPr lang="ru-RU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харидашуда</a:t>
            </a:r>
            <a:r>
              <a:rPr lang="ru-RU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дар  </a:t>
            </a:r>
            <a:r>
              <a:rPr lang="ru-RU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сохтмон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3132160" y="5450751"/>
            <a:ext cx="2880000" cy="916366"/>
          </a:xfrm>
          <a:prstGeom prst="borderCallout1">
            <a:avLst>
              <a:gd name="adj1" fmla="val -170913"/>
              <a:gd name="adj2" fmla="val 22380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Молхои</a:t>
            </a:r>
            <a:r>
              <a:rPr lang="ru-RU" b="1" dirty="0" smtClean="0">
                <a:solidFill>
                  <a:schemeClr val="tx1"/>
                </a:solidFill>
              </a:rPr>
              <a:t> аз </a:t>
            </a:r>
            <a:r>
              <a:rPr lang="ru-RU" b="1" dirty="0" err="1" smtClean="0">
                <a:solidFill>
                  <a:schemeClr val="tx1"/>
                </a:solidFill>
              </a:rPr>
              <a:t>дохил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харидашудае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ки</a:t>
            </a:r>
            <a:r>
              <a:rPr lang="ru-RU" b="1" dirty="0" smtClean="0">
                <a:solidFill>
                  <a:schemeClr val="tx1"/>
                </a:solidFill>
              </a:rPr>
              <a:t> дар </a:t>
            </a:r>
            <a:r>
              <a:rPr lang="ru-RU" b="1" dirty="0" err="1" smtClean="0">
                <a:solidFill>
                  <a:schemeClr val="tx1"/>
                </a:solidFill>
              </a:rPr>
              <a:t>сохтмон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харочот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мешавад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566934"/>
            <a:ext cx="3699768" cy="91785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Эъломия</a:t>
            </a:r>
            <a:r>
              <a:rPr lang="ru-RU" b="1" dirty="0" smtClean="0">
                <a:solidFill>
                  <a:schemeClr val="bg1"/>
                </a:solidFill>
              </a:rPr>
              <a:t> ААИ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88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Firuz\Desktop\nds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6" y="2151515"/>
            <a:ext cx="5798139" cy="19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Выноска 1 14"/>
          <p:cNvSpPr/>
          <p:nvPr/>
        </p:nvSpPr>
        <p:spPr>
          <a:xfrm>
            <a:off x="130376" y="4869160"/>
            <a:ext cx="3361184" cy="1296144"/>
          </a:xfrm>
          <a:prstGeom prst="borderCallout1">
            <a:avLst>
              <a:gd name="adj1" fmla="val -72438"/>
              <a:gd name="adj2" fmla="val 51481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Амали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сеюм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барои</a:t>
            </a:r>
            <a:r>
              <a:rPr lang="ru-RU" b="1" dirty="0" smtClean="0">
                <a:solidFill>
                  <a:schemeClr val="tx1"/>
                </a:solidFill>
              </a:rPr>
              <a:t> ба </a:t>
            </a:r>
            <a:r>
              <a:rPr lang="ru-RU" b="1" dirty="0" err="1" smtClean="0">
                <a:solidFill>
                  <a:schemeClr val="tx1"/>
                </a:solidFill>
              </a:rPr>
              <a:t>махзани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маълумотхои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Кумитаи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андоз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ирсол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намудани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эъломия</a:t>
            </a:r>
            <a:r>
              <a:rPr lang="ru-RU" b="1" dirty="0" smtClean="0">
                <a:solidFill>
                  <a:schemeClr val="tx1"/>
                </a:solidFill>
              </a:rPr>
              <a:t> ААИ </a:t>
            </a:r>
            <a:r>
              <a:rPr lang="ru-RU" b="1" dirty="0" err="1" smtClean="0">
                <a:solidFill>
                  <a:schemeClr val="tx1"/>
                </a:solidFill>
              </a:rPr>
              <a:t>тугмачаи</a:t>
            </a:r>
            <a:r>
              <a:rPr lang="ru-RU" b="1" dirty="0" smtClean="0">
                <a:solidFill>
                  <a:schemeClr val="tx1"/>
                </a:solidFill>
              </a:rPr>
              <a:t> «</a:t>
            </a:r>
            <a:r>
              <a:rPr lang="ru-RU" b="1" dirty="0" err="1" smtClean="0">
                <a:solidFill>
                  <a:schemeClr val="tx1"/>
                </a:solidFill>
              </a:rPr>
              <a:t>Равонкунии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шаклхо</a:t>
            </a:r>
            <a:r>
              <a:rPr lang="ru-RU" b="1" dirty="0" smtClean="0">
                <a:solidFill>
                  <a:schemeClr val="tx1"/>
                </a:solidFill>
              </a:rPr>
              <a:t>» </a:t>
            </a:r>
            <a:r>
              <a:rPr lang="ru-RU" b="1" dirty="0" err="1" smtClean="0">
                <a:solidFill>
                  <a:schemeClr val="tx1"/>
                </a:solidFill>
              </a:rPr>
              <a:t>пахш</a:t>
            </a:r>
            <a:r>
              <a:rPr lang="ru-RU" b="1" dirty="0" smtClean="0">
                <a:solidFill>
                  <a:schemeClr val="tx1"/>
                </a:solidFill>
              </a:rPr>
              <a:t> карда </a:t>
            </a:r>
            <a:r>
              <a:rPr lang="ru-RU" b="1" dirty="0" err="1" smtClean="0">
                <a:solidFill>
                  <a:schemeClr val="tx1"/>
                </a:solidFill>
              </a:rPr>
              <a:t>мешавад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6012160" y="2722389"/>
            <a:ext cx="3059832" cy="1210667"/>
          </a:xfrm>
          <a:prstGeom prst="borderCallout1">
            <a:avLst>
              <a:gd name="adj1" fmla="val -75497"/>
              <a:gd name="adj2" fmla="val -8885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Баъд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аз </a:t>
            </a: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пур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кардани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замима</a:t>
            </a:r>
            <a:r>
              <a:rPr lang="tg-Cyrl-TJ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ҳо ба шакли асосӣ гузаштан лозим меояд</a:t>
            </a:r>
            <a:endParaRPr lang="en-US" b="1" dirty="0">
              <a:solidFill>
                <a:schemeClr val="tx1"/>
              </a:solidFill>
              <a:latin typeface="Times New Roman Tj" panose="02020603050405020304" pitchFamily="18" charset="-52"/>
            </a:endParaRPr>
          </a:p>
        </p:txBody>
      </p:sp>
      <p:pic>
        <p:nvPicPr>
          <p:cNvPr id="8194" name="Picture 2" descr="C:\Users\Firuz\Desktop\nds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7" y="1484784"/>
            <a:ext cx="5837237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 1 8"/>
          <p:cNvSpPr/>
          <p:nvPr/>
        </p:nvSpPr>
        <p:spPr>
          <a:xfrm>
            <a:off x="4719408" y="4770695"/>
            <a:ext cx="3445437" cy="1296144"/>
          </a:xfrm>
          <a:prstGeom prst="borderCallout1">
            <a:avLst>
              <a:gd name="adj1" fmla="val -62559"/>
              <a:gd name="adj2" fmla="val 1429"/>
              <a:gd name="adj3" fmla="val 114"/>
              <a:gd name="adj4" fmla="val 499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Амали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дуюм</a:t>
            </a:r>
            <a:r>
              <a:rPr lang="ru-RU" b="1" dirty="0" smtClean="0">
                <a:solidFill>
                  <a:schemeClr val="tx1"/>
                </a:solidFill>
              </a:rPr>
              <a:t>, пас аз </a:t>
            </a:r>
            <a:r>
              <a:rPr lang="ru-RU" b="1" dirty="0" err="1" smtClean="0">
                <a:solidFill>
                  <a:schemeClr val="tx1"/>
                </a:solidFill>
              </a:rPr>
              <a:t>муайян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гардидани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дурустии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нишондодхои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эъломияи</a:t>
            </a:r>
            <a:r>
              <a:rPr lang="ru-RU" b="1" dirty="0" smtClean="0">
                <a:solidFill>
                  <a:schemeClr val="tx1"/>
                </a:solidFill>
              </a:rPr>
              <a:t> ААИ </a:t>
            </a:r>
            <a:r>
              <a:rPr lang="ru-RU" b="1" dirty="0" err="1" smtClean="0">
                <a:solidFill>
                  <a:schemeClr val="tx1"/>
                </a:solidFill>
              </a:rPr>
              <a:t>тугмачаи</a:t>
            </a:r>
            <a:r>
              <a:rPr lang="ru-RU" b="1" dirty="0" smtClean="0">
                <a:solidFill>
                  <a:schemeClr val="tx1"/>
                </a:solidFill>
              </a:rPr>
              <a:t> «</a:t>
            </a:r>
            <a:r>
              <a:rPr lang="ru-RU" b="1" dirty="0" err="1" smtClean="0">
                <a:solidFill>
                  <a:schemeClr val="tx1"/>
                </a:solidFill>
              </a:rPr>
              <a:t>Сабткуни</a:t>
            </a:r>
            <a:r>
              <a:rPr lang="ru-RU" b="1" dirty="0" smtClean="0">
                <a:solidFill>
                  <a:schemeClr val="tx1"/>
                </a:solidFill>
              </a:rPr>
              <a:t>» </a:t>
            </a:r>
            <a:r>
              <a:rPr lang="ru-RU" b="1" dirty="0" err="1" smtClean="0">
                <a:solidFill>
                  <a:schemeClr val="tx1"/>
                </a:solidFill>
              </a:rPr>
              <a:t>пахш</a:t>
            </a:r>
            <a:r>
              <a:rPr lang="ru-RU" b="1" dirty="0" smtClean="0">
                <a:solidFill>
                  <a:schemeClr val="tx1"/>
                </a:solidFill>
              </a:rPr>
              <a:t> карда </a:t>
            </a:r>
            <a:r>
              <a:rPr lang="ru-RU" b="1" dirty="0" err="1" smtClean="0">
                <a:solidFill>
                  <a:schemeClr val="tx1"/>
                </a:solidFill>
              </a:rPr>
              <a:t>мешавад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566934"/>
            <a:ext cx="3699768" cy="91785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Эъломия</a:t>
            </a:r>
            <a:r>
              <a:rPr lang="ru-RU" b="1" dirty="0" smtClean="0">
                <a:solidFill>
                  <a:schemeClr val="bg1"/>
                </a:solidFill>
              </a:rPr>
              <a:t> ААИ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40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646" y="2967335"/>
            <a:ext cx="8052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Ташаккур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барои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</a:t>
            </a:r>
            <a:r>
              <a:rPr lang="tg-Cyrl-TJ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ққат!!!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12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uz\Desktop\n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6" y="1556792"/>
            <a:ext cx="6972300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686800" cy="5334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ҚАДАМИ – 1</a:t>
            </a:r>
            <a:r>
              <a:rPr lang="ru-RU" sz="3200" smtClean="0">
                <a:solidFill>
                  <a:schemeClr val="bg1"/>
                </a:solidFill>
              </a:rPr>
              <a:t>, Пешниходи </a:t>
            </a:r>
            <a:r>
              <a:rPr lang="ru-RU" sz="3200" dirty="0" err="1" smtClean="0">
                <a:solidFill>
                  <a:schemeClr val="bg1"/>
                </a:solidFill>
              </a:rPr>
              <a:t>Эъломияи</a:t>
            </a:r>
            <a:r>
              <a:rPr lang="ru-RU" sz="3200" dirty="0" smtClean="0">
                <a:solidFill>
                  <a:schemeClr val="bg1"/>
                </a:solidFill>
              </a:rPr>
              <a:t> ААИ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7176904" y="4005064"/>
            <a:ext cx="1944216" cy="1080120"/>
          </a:xfrm>
          <a:prstGeom prst="borderCallout1">
            <a:avLst>
              <a:gd name="adj1" fmla="val 50577"/>
              <a:gd name="adj2" fmla="val -399"/>
              <a:gd name="adj3" fmla="val -121586"/>
              <a:gd name="adj4" fmla="val -6474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</a:rPr>
              <a:t>ешни</a:t>
            </a:r>
            <a:r>
              <a:rPr lang="tg-Cyrl-TJ" sz="1600" b="1" dirty="0" smtClean="0">
                <a:solidFill>
                  <a:schemeClr val="tx1"/>
                </a:solidFill>
              </a:rPr>
              <a:t>ҳоди эъломия </a:t>
            </a:r>
            <a:r>
              <a:rPr lang="ru-RU" sz="1600" b="1" dirty="0" smtClean="0">
                <a:solidFill>
                  <a:schemeClr val="tx1"/>
                </a:solidFill>
              </a:rPr>
              <a:t>то </a:t>
            </a:r>
            <a:r>
              <a:rPr lang="tg-Cyrl-TJ" sz="1600" b="1" dirty="0" smtClean="0">
                <a:solidFill>
                  <a:schemeClr val="tx1"/>
                </a:solidFill>
              </a:rPr>
              <a:t> 01.07.2016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5202960" y="5210154"/>
            <a:ext cx="1944216" cy="1014952"/>
          </a:xfrm>
          <a:prstGeom prst="borderCallout1">
            <a:avLst>
              <a:gd name="adj1" fmla="val -789"/>
              <a:gd name="adj2" fmla="val 49768"/>
              <a:gd name="adj3" fmla="val -226329"/>
              <a:gd name="adj4" fmla="val 1851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Барои пешниҳоди эъломияҳои иловаги барои солҳои 2013-2015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7167696" y="2780928"/>
            <a:ext cx="1944216" cy="1080120"/>
          </a:xfrm>
          <a:prstGeom prst="borderCallout1">
            <a:avLst>
              <a:gd name="adj1" fmla="val 50577"/>
              <a:gd name="adj2" fmla="val -399"/>
              <a:gd name="adj3" fmla="val -39468"/>
              <a:gd name="adj4" fmla="val -6992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</a:rPr>
              <a:t>ешни</a:t>
            </a:r>
            <a:r>
              <a:rPr lang="tg-Cyrl-TJ" sz="1600" b="1" dirty="0" smtClean="0">
                <a:solidFill>
                  <a:schemeClr val="tx1"/>
                </a:solidFill>
              </a:rPr>
              <a:t>ҳоди эъломия </a:t>
            </a:r>
            <a:r>
              <a:rPr lang="ru-RU" sz="1600" b="1" dirty="0" smtClean="0">
                <a:solidFill>
                  <a:schemeClr val="tx1"/>
                </a:solidFill>
              </a:rPr>
              <a:t>то </a:t>
            </a:r>
            <a:r>
              <a:rPr lang="tg-Cyrl-TJ" sz="1600" b="1" dirty="0" smtClean="0">
                <a:solidFill>
                  <a:schemeClr val="tx1"/>
                </a:solidFill>
              </a:rPr>
              <a:t> 01.11.2018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7175704" y="1556792"/>
            <a:ext cx="1944216" cy="1080120"/>
          </a:xfrm>
          <a:prstGeom prst="borderCallout1">
            <a:avLst>
              <a:gd name="adj1" fmla="val 50577"/>
              <a:gd name="adj2" fmla="val -399"/>
              <a:gd name="adj3" fmla="val 44343"/>
              <a:gd name="adj4" fmla="val -7039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</a:rPr>
              <a:t>ешни</a:t>
            </a:r>
            <a:r>
              <a:rPr lang="tg-Cyrl-TJ" sz="1600" b="1" dirty="0" smtClean="0">
                <a:solidFill>
                  <a:schemeClr val="tx1"/>
                </a:solidFill>
              </a:rPr>
              <a:t>ҳоди эъломия </a:t>
            </a:r>
            <a:r>
              <a:rPr lang="ru-RU" sz="1600" b="1" dirty="0" smtClean="0">
                <a:solidFill>
                  <a:schemeClr val="tx1"/>
                </a:solidFill>
              </a:rPr>
              <a:t>дар </a:t>
            </a:r>
            <a:r>
              <a:rPr lang="ru-RU" sz="1600" b="1" dirty="0" err="1" smtClean="0">
                <a:solidFill>
                  <a:schemeClr val="tx1"/>
                </a:solidFill>
              </a:rPr>
              <a:t>шакли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нав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3" y="908720"/>
            <a:ext cx="540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err="1" smtClean="0">
                <a:solidFill>
                  <a:schemeClr val="bg1"/>
                </a:solidFill>
              </a:rPr>
              <a:t>Сахифаи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</a:rPr>
              <a:t>аввали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</a:rPr>
              <a:t>эъломияи</a:t>
            </a:r>
            <a:r>
              <a:rPr lang="ru-RU" sz="2600" b="1" dirty="0" smtClean="0">
                <a:solidFill>
                  <a:schemeClr val="bg1"/>
                </a:solidFill>
              </a:rPr>
              <a:t> ААИ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Firuz\Desktop\nd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47" y="1988840"/>
            <a:ext cx="415444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iruz\Desktop\nds_old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6" y="1958801"/>
            <a:ext cx="4621120" cy="48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788024" y="1484784"/>
            <a:ext cx="0" cy="5256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376" y="152921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Шакли</a:t>
            </a:r>
            <a:r>
              <a:rPr lang="ru-RU" b="1" dirty="0" smtClean="0"/>
              <a:t> ку</a:t>
            </a:r>
            <a:r>
              <a:rPr lang="tg-Cyrl-TJ" b="1" dirty="0" smtClean="0"/>
              <a:t>ҳна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82047" y="152921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Шакли</a:t>
            </a:r>
            <a:r>
              <a:rPr lang="ru-RU" b="1" dirty="0" smtClean="0"/>
              <a:t> </a:t>
            </a:r>
            <a:r>
              <a:rPr lang="tg-Cyrl-TJ" b="1" dirty="0" smtClean="0"/>
              <a:t>нав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717032"/>
            <a:ext cx="439248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572000" y="4869160"/>
            <a:ext cx="720080" cy="28803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311472" y="4869160"/>
            <a:ext cx="21962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 </a:t>
            </a:r>
            <a:r>
              <a:rPr lang="ru-RU" dirty="0" err="1" smtClean="0">
                <a:solidFill>
                  <a:schemeClr val="tx1"/>
                </a:solidFill>
              </a:rPr>
              <a:t>шакли</a:t>
            </a:r>
            <a:r>
              <a:rPr lang="ru-RU" dirty="0" smtClean="0">
                <a:solidFill>
                  <a:schemeClr val="tx1"/>
                </a:solidFill>
              </a:rPr>
              <a:t> 6 </a:t>
            </a:r>
            <a:r>
              <a:rPr lang="ru-RU" dirty="0" err="1" smtClean="0">
                <a:solidFill>
                  <a:schemeClr val="tx1"/>
                </a:solidFill>
              </a:rPr>
              <a:t>гузаронида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шуд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9212" y="5805264"/>
            <a:ext cx="439248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endCxn id="18" idx="1"/>
          </p:cNvCxnSpPr>
          <p:nvPr/>
        </p:nvCxnSpPr>
        <p:spPr>
          <a:xfrm>
            <a:off x="4572000" y="6165304"/>
            <a:ext cx="720080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292080" y="5877272"/>
            <a:ext cx="21962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 </a:t>
            </a:r>
            <a:r>
              <a:rPr lang="ru-RU" dirty="0" err="1" smtClean="0">
                <a:solidFill>
                  <a:schemeClr val="tx1"/>
                </a:solidFill>
              </a:rPr>
              <a:t>шакли</a:t>
            </a:r>
            <a:r>
              <a:rPr lang="ru-RU" dirty="0" smtClean="0">
                <a:solidFill>
                  <a:schemeClr val="tx1"/>
                </a:solidFill>
              </a:rPr>
              <a:t> 9 </a:t>
            </a:r>
            <a:r>
              <a:rPr lang="ru-RU" dirty="0" err="1" smtClean="0">
                <a:solidFill>
                  <a:schemeClr val="tx1"/>
                </a:solidFill>
              </a:rPr>
              <a:t>гузаронида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шуд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iruz\Desktop\nd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6" y="1772816"/>
            <a:ext cx="8682502" cy="31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908720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err="1" smtClean="0">
                <a:solidFill>
                  <a:schemeClr val="bg1"/>
                </a:solidFill>
              </a:rPr>
              <a:t>Баъд</a:t>
            </a:r>
            <a:r>
              <a:rPr lang="ru-RU" sz="2500" b="1" dirty="0" smtClean="0">
                <a:solidFill>
                  <a:schemeClr val="bg1"/>
                </a:solidFill>
              </a:rPr>
              <a:t> аз </a:t>
            </a:r>
            <a:r>
              <a:rPr lang="ru-RU" sz="2500" b="1" dirty="0" err="1" smtClean="0">
                <a:solidFill>
                  <a:schemeClr val="bg1"/>
                </a:solidFill>
              </a:rPr>
              <a:t>сабти</a:t>
            </a: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</a:rPr>
              <a:t>сахифаи</a:t>
            </a: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</a:rPr>
              <a:t>аввали</a:t>
            </a: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</a:rPr>
              <a:t>эъломияи</a:t>
            </a:r>
            <a:r>
              <a:rPr lang="ru-RU" sz="2500" b="1" dirty="0" smtClean="0">
                <a:solidFill>
                  <a:schemeClr val="bg1"/>
                </a:solidFill>
              </a:rPr>
              <a:t> ААИ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5445224"/>
            <a:ext cx="2160240" cy="86409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Ворид</a:t>
            </a:r>
            <a:r>
              <a:rPr lang="ru-RU" dirty="0" smtClean="0"/>
              <a:t> </a:t>
            </a:r>
            <a:r>
              <a:rPr lang="ru-RU" dirty="0" err="1" smtClean="0"/>
              <a:t>шудан</a:t>
            </a:r>
            <a:r>
              <a:rPr lang="ru-RU" dirty="0" smtClean="0"/>
              <a:t> ба </a:t>
            </a:r>
            <a:r>
              <a:rPr lang="ru-RU" dirty="0" err="1" smtClean="0"/>
              <a:t>шакли</a:t>
            </a:r>
            <a:r>
              <a:rPr lang="ru-RU" dirty="0" smtClean="0"/>
              <a:t> </a:t>
            </a:r>
            <a:r>
              <a:rPr lang="ru-RU" dirty="0" err="1" smtClean="0"/>
              <a:t>асосии</a:t>
            </a:r>
            <a:r>
              <a:rPr lang="ru-RU" dirty="0" smtClean="0"/>
              <a:t> </a:t>
            </a:r>
            <a:r>
              <a:rPr lang="ru-RU" dirty="0" err="1" smtClean="0"/>
              <a:t>эъломияи</a:t>
            </a:r>
            <a:r>
              <a:rPr lang="ru-RU" dirty="0" smtClean="0"/>
              <a:t> ААИ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2572896" y="3501008"/>
            <a:ext cx="2952328" cy="19442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1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-252536" y="838200"/>
            <a:ext cx="9577064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err="1" smtClean="0">
                <a:solidFill>
                  <a:schemeClr val="bg1"/>
                </a:solidFill>
                <a:latin typeface="Times New Roman Tj" pitchFamily="18" charset="-52"/>
              </a:rPr>
              <a:t>Шакли</a:t>
            </a:r>
            <a:r>
              <a:rPr lang="ru-RU" sz="2800" dirty="0" smtClean="0">
                <a:solidFill>
                  <a:schemeClr val="bg1"/>
                </a:solidFill>
                <a:latin typeface="Times New Roman Tj" pitchFamily="18" charset="-52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 Tj" pitchFamily="18" charset="-52"/>
              </a:rPr>
              <a:t>асосии</a:t>
            </a:r>
            <a:r>
              <a:rPr lang="ru-RU" sz="2800" dirty="0" smtClean="0">
                <a:solidFill>
                  <a:schemeClr val="bg1"/>
                </a:solidFill>
                <a:latin typeface="Times New Roman Tj" pitchFamily="18" charset="-52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 Tj" pitchFamily="18" charset="-52"/>
              </a:rPr>
              <a:t>эъломияи</a:t>
            </a:r>
            <a:r>
              <a:rPr lang="ru-RU" sz="2800" dirty="0" smtClean="0">
                <a:solidFill>
                  <a:schemeClr val="bg1"/>
                </a:solidFill>
                <a:latin typeface="Times New Roman Tj" pitchFamily="18" charset="-52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 Tj" pitchFamily="18" charset="-52"/>
              </a:rPr>
              <a:t>андоз</a:t>
            </a:r>
            <a:r>
              <a:rPr lang="ru-RU" sz="2800" dirty="0" smtClean="0">
                <a:solidFill>
                  <a:schemeClr val="bg1"/>
                </a:solidFill>
                <a:latin typeface="Times New Roman Tj" pitchFamily="18" charset="-52"/>
              </a:rPr>
              <a:t> аз </a:t>
            </a:r>
            <a:r>
              <a:rPr lang="ru-RU" sz="2800" dirty="0" err="1" smtClean="0">
                <a:solidFill>
                  <a:schemeClr val="bg1"/>
                </a:solidFill>
                <a:latin typeface="Times New Roman Tj" pitchFamily="18" charset="-52"/>
              </a:rPr>
              <a:t>арзиши</a:t>
            </a:r>
            <a:r>
              <a:rPr lang="ru-RU" sz="2800" dirty="0" smtClean="0">
                <a:solidFill>
                  <a:schemeClr val="bg1"/>
                </a:solidFill>
                <a:latin typeface="Times New Roman Tj" pitchFamily="18" charset="-52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 Tj" pitchFamily="18" charset="-52"/>
              </a:rPr>
              <a:t>иловашуда</a:t>
            </a:r>
            <a:endParaRPr lang="ru-RU" sz="2800" dirty="0" smtClean="0">
              <a:solidFill>
                <a:schemeClr val="bg1"/>
              </a:solidFill>
              <a:latin typeface="Times New Roman Tj" pitchFamily="18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594" y="2360612"/>
            <a:ext cx="1223962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800" b="1" dirty="0" err="1">
                <a:latin typeface="Times New Roman Tj" panose="02020603050405020304" pitchFamily="18" charset="-52"/>
              </a:rPr>
              <a:t>Њамагї</a:t>
            </a:r>
            <a:r>
              <a:rPr lang="ru-RU" sz="800" b="1" dirty="0">
                <a:latin typeface="Times New Roman Tj" panose="02020603050405020304" pitchFamily="18" charset="-52"/>
              </a:rPr>
              <a:t> </a:t>
            </a:r>
            <a:r>
              <a:rPr lang="ru-RU" sz="800" b="1" dirty="0" err="1">
                <a:latin typeface="Times New Roman Tj" panose="02020603050405020304" pitchFamily="18" charset="-52"/>
              </a:rPr>
              <a:t>тибќи</a:t>
            </a:r>
            <a:r>
              <a:rPr lang="ru-RU" sz="800" b="1" dirty="0">
                <a:latin typeface="Times New Roman Tj" panose="02020603050405020304" pitchFamily="18" charset="-52"/>
              </a:rPr>
              <a:t> </a:t>
            </a:r>
            <a:r>
              <a:rPr lang="ru-RU" sz="800" b="1" dirty="0" err="1">
                <a:latin typeface="Times New Roman Tj" panose="02020603050405020304" pitchFamily="18" charset="-52"/>
              </a:rPr>
              <a:t>меъёри</a:t>
            </a:r>
            <a:r>
              <a:rPr lang="ru-RU" sz="800" b="1" dirty="0">
                <a:latin typeface="Times New Roman Tj" panose="02020603050405020304" pitchFamily="18" charset="-52"/>
              </a:rPr>
              <a:t> 18% з.7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86050" y="2357430"/>
            <a:ext cx="1285884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800" b="1" dirty="0" err="1">
                <a:latin typeface="Times New Roman Tj" panose="02020603050405020304" pitchFamily="18" charset="-52"/>
              </a:rPr>
              <a:t>Њамагї</a:t>
            </a:r>
            <a:r>
              <a:rPr lang="ru-RU" sz="800" b="1" dirty="0">
                <a:latin typeface="Times New Roman Tj" panose="02020603050405020304" pitchFamily="18" charset="-52"/>
              </a:rPr>
              <a:t> </a:t>
            </a:r>
            <a:r>
              <a:rPr lang="ru-RU" sz="800" b="1" dirty="0" err="1">
                <a:latin typeface="Times New Roman Tj" panose="02020603050405020304" pitchFamily="18" charset="-52"/>
              </a:rPr>
              <a:t>тибќи</a:t>
            </a:r>
            <a:r>
              <a:rPr lang="ru-RU" sz="800" b="1" dirty="0">
                <a:latin typeface="Times New Roman Tj" panose="02020603050405020304" pitchFamily="18" charset="-52"/>
              </a:rPr>
              <a:t> </a:t>
            </a:r>
            <a:r>
              <a:rPr lang="ru-RU" sz="800" b="1" dirty="0" err="1">
                <a:latin typeface="Times New Roman Tj" panose="02020603050405020304" pitchFamily="18" charset="-52"/>
              </a:rPr>
              <a:t>меъёри</a:t>
            </a:r>
            <a:r>
              <a:rPr lang="ru-RU" sz="800" b="1" dirty="0">
                <a:latin typeface="Times New Roman Tj" panose="02020603050405020304" pitchFamily="18" charset="-52"/>
              </a:rPr>
              <a:t> 18% </a:t>
            </a:r>
            <a:r>
              <a:rPr lang="ru-RU" sz="800" b="1" dirty="0" smtClean="0">
                <a:latin typeface="Times New Roman Tj" panose="02020603050405020304" pitchFamily="18" charset="-52"/>
              </a:rPr>
              <a:t>з.9 </a:t>
            </a:r>
            <a:r>
              <a:rPr lang="ru-RU" sz="800" b="1" dirty="0" err="1" smtClean="0">
                <a:latin typeface="Times New Roman Tj" panose="02020603050405020304" pitchFamily="18" charset="-52"/>
              </a:rPr>
              <a:t>ва</a:t>
            </a:r>
            <a:r>
              <a:rPr lang="ru-RU" sz="800" b="1" dirty="0" smtClean="0">
                <a:latin typeface="Times New Roman Tj" panose="02020603050405020304" pitchFamily="18" charset="-52"/>
              </a:rPr>
              <a:t> 11</a:t>
            </a:r>
            <a:endParaRPr lang="ru-RU" sz="800" b="1" dirty="0">
              <a:latin typeface="Times New Roman Tj" panose="02020603050405020304" pitchFamily="18" charset="-5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88578" y="2277462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>
                <a:latin typeface="Calibri" pitchFamily="34" charset="0"/>
              </a:rPr>
              <a:t>+</a:t>
            </a:r>
            <a:endParaRPr lang="en-US" altLang="ru-RU" sz="2400" b="1" dirty="0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07081" y="3247387"/>
            <a:ext cx="278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>
                <a:latin typeface="Calibri" pitchFamily="34" charset="0"/>
              </a:rPr>
              <a:t>+</a:t>
            </a:r>
            <a:endParaRPr lang="en-US" altLang="ru-RU" sz="24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479688" y="276066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>
                <a:latin typeface="Calibri" pitchFamily="34" charset="0"/>
              </a:rPr>
              <a:t>+</a:t>
            </a:r>
            <a:endParaRPr lang="en-US" altLang="ru-RU" sz="2400" b="1"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90775" y="4171079"/>
            <a:ext cx="278115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 err="1" smtClean="0">
                <a:latin typeface="Times New Roman Tj" panose="02020603050405020304" pitchFamily="18" charset="-52"/>
              </a:rPr>
              <a:t>Ҳангоми</a:t>
            </a:r>
            <a:r>
              <a:rPr lang="ru-RU" sz="1200" b="1" dirty="0" smtClean="0">
                <a:latin typeface="Times New Roman Tj" panose="02020603050405020304" pitchFamily="18" charset="-52"/>
              </a:rPr>
              <a:t> </a:t>
            </a:r>
            <a:r>
              <a:rPr lang="ru-RU" sz="1200" b="1" dirty="0" err="1" smtClean="0">
                <a:latin typeface="Times New Roman Tj" panose="02020603050405020304" pitchFamily="18" charset="-52"/>
              </a:rPr>
              <a:t>амалиёти</a:t>
            </a:r>
            <a:r>
              <a:rPr lang="ru-RU" sz="1200" b="1" dirty="0" smtClean="0">
                <a:latin typeface="Times New Roman Tj" panose="02020603050405020304" pitchFamily="18" charset="-52"/>
              </a:rPr>
              <a:t> </a:t>
            </a:r>
            <a:r>
              <a:rPr lang="ru-RU" sz="1200" b="1" dirty="0" err="1" smtClean="0">
                <a:latin typeface="Times New Roman Tj" panose="02020603050405020304" pitchFamily="18" charset="-52"/>
              </a:rPr>
              <a:t>озод</a:t>
            </a:r>
            <a:r>
              <a:rPr lang="ru-RU" sz="1200" b="1" dirty="0" smtClean="0">
                <a:latin typeface="Times New Roman Tj" panose="02020603050405020304" pitchFamily="18" charset="-52"/>
              </a:rPr>
              <a:t>  </a:t>
            </a:r>
            <a:r>
              <a:rPr lang="ru-RU" sz="1200" b="1" dirty="0" err="1" smtClean="0">
                <a:latin typeface="Times New Roman Tj" panose="02020603050405020304" pitchFamily="18" charset="-52"/>
              </a:rPr>
              <a:t>маблағи</a:t>
            </a:r>
            <a:r>
              <a:rPr lang="ru-RU" sz="1200" b="1" dirty="0" smtClean="0">
                <a:latin typeface="Times New Roman Tj" panose="02020603050405020304" pitchFamily="18" charset="-52"/>
              </a:rPr>
              <a:t> </a:t>
            </a:r>
            <a:r>
              <a:rPr lang="ru-RU" sz="1200" b="1" dirty="0" err="1" smtClean="0">
                <a:latin typeface="Times New Roman Tj" panose="02020603050405020304" pitchFamily="18" charset="-52"/>
              </a:rPr>
              <a:t>амалиёт</a:t>
            </a:r>
            <a:r>
              <a:rPr lang="ru-RU" sz="1200" b="1" dirty="0" smtClean="0">
                <a:latin typeface="Times New Roman Tj" panose="02020603050405020304" pitchFamily="18" charset="-52"/>
              </a:rPr>
              <a:t> </a:t>
            </a:r>
            <a:r>
              <a:rPr lang="ru-RU" sz="1200" b="1" dirty="0" err="1" smtClean="0">
                <a:latin typeface="Times New Roman Tj" panose="02020603050405020304" pitchFamily="18" charset="-52"/>
              </a:rPr>
              <a:t>дастӣ</a:t>
            </a:r>
            <a:r>
              <a:rPr lang="ru-RU" sz="1200" b="1" dirty="0" smtClean="0">
                <a:latin typeface="Times New Roman Tj" panose="02020603050405020304" pitchFamily="18" charset="-52"/>
              </a:rPr>
              <a:t> </a:t>
            </a:r>
            <a:r>
              <a:rPr lang="ru-RU" sz="1200" b="1" dirty="0" err="1" smtClean="0">
                <a:latin typeface="Times New Roman Tj" panose="02020603050405020304" pitchFamily="18" charset="-52"/>
              </a:rPr>
              <a:t>пур</a:t>
            </a:r>
            <a:r>
              <a:rPr lang="ru-RU" sz="1200" b="1" dirty="0" smtClean="0">
                <a:latin typeface="Times New Roman Tj" panose="02020603050405020304" pitchFamily="18" charset="-52"/>
              </a:rPr>
              <a:t> карда </a:t>
            </a:r>
            <a:r>
              <a:rPr lang="ru-RU" sz="1200" b="1" dirty="0" err="1" smtClean="0">
                <a:latin typeface="Times New Roman Tj" panose="02020603050405020304" pitchFamily="18" charset="-52"/>
              </a:rPr>
              <a:t>мешавад</a:t>
            </a:r>
            <a:endParaRPr lang="ru-RU" sz="1200" b="1" dirty="0">
              <a:latin typeface="Times New Roman Tj" panose="02020603050405020304" pitchFamily="18" charset="-52"/>
            </a:endParaRPr>
          </a:p>
        </p:txBody>
      </p:sp>
      <p:sp>
        <p:nvSpPr>
          <p:cNvPr id="54" name="Левая фигурная скобка 53"/>
          <p:cNvSpPr/>
          <p:nvPr/>
        </p:nvSpPr>
        <p:spPr>
          <a:xfrm>
            <a:off x="935824" y="2420888"/>
            <a:ext cx="213097" cy="1605419"/>
          </a:xfrm>
          <a:prstGeom prst="leftBrace">
            <a:avLst>
              <a:gd name="adj1" fmla="val 187500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Выноска 1 54"/>
          <p:cNvSpPr/>
          <p:nvPr/>
        </p:nvSpPr>
        <p:spPr>
          <a:xfrm>
            <a:off x="0" y="2285992"/>
            <a:ext cx="928662" cy="2143140"/>
          </a:xfrm>
          <a:prstGeom prst="borderCallout1">
            <a:avLst>
              <a:gd name="adj1" fmla="val 71698"/>
              <a:gd name="adj2" fmla="val 99694"/>
              <a:gd name="adj3" fmla="val 26153"/>
              <a:gd name="adj4" fmla="val 9998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2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Ба таври автоматӣ интиқол мегардад</a:t>
            </a:r>
            <a:endParaRPr lang="ru-RU" sz="1200" b="1" dirty="0">
              <a:solidFill>
                <a:schemeClr val="tx1"/>
              </a:solidFill>
              <a:latin typeface="Times New Roman Tj" panose="020206030504050203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88" y="1599280"/>
            <a:ext cx="4891303" cy="4854055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4139952" y="2564904"/>
            <a:ext cx="3168352" cy="9120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135338" y="3032956"/>
            <a:ext cx="3244974" cy="900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289594" y="2780928"/>
            <a:ext cx="1223962" cy="369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900" b="1" dirty="0" err="1">
                <a:latin typeface="Times New Roman Tj" panose="02020603050405020304" pitchFamily="18" charset="-52"/>
              </a:rPr>
              <a:t>Њамагї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ru-RU" sz="900" b="1" dirty="0" err="1">
                <a:latin typeface="Times New Roman Tj" panose="02020603050405020304" pitchFamily="18" charset="-52"/>
              </a:rPr>
              <a:t>тибќи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ru-RU" sz="900" b="1" dirty="0" err="1">
                <a:latin typeface="Times New Roman Tj" panose="02020603050405020304" pitchFamily="18" charset="-52"/>
              </a:rPr>
              <a:t>меъёри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en-US" sz="900" b="1" dirty="0" smtClean="0">
                <a:latin typeface="Times New Roman Tj" panose="02020603050405020304" pitchFamily="18" charset="-52"/>
              </a:rPr>
              <a:t>10</a:t>
            </a:r>
            <a:r>
              <a:rPr lang="ru-RU" sz="900" b="1" dirty="0" smtClean="0">
                <a:latin typeface="Times New Roman Tj" panose="02020603050405020304" pitchFamily="18" charset="-52"/>
              </a:rPr>
              <a:t>% </a:t>
            </a:r>
            <a:r>
              <a:rPr lang="ru-RU" sz="900" b="1" dirty="0">
                <a:latin typeface="Times New Roman Tj" panose="02020603050405020304" pitchFamily="18" charset="-52"/>
              </a:rPr>
              <a:t>з.7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786051" y="2780928"/>
            <a:ext cx="128189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900" b="1" dirty="0" err="1">
                <a:latin typeface="Times New Roman Tj" panose="02020603050405020304" pitchFamily="18" charset="-52"/>
              </a:rPr>
              <a:t>Њамагї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ru-RU" sz="900" b="1" dirty="0" err="1">
                <a:latin typeface="Times New Roman Tj" panose="02020603050405020304" pitchFamily="18" charset="-52"/>
              </a:rPr>
              <a:t>тибќи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ru-RU" sz="900" b="1" dirty="0" err="1">
                <a:latin typeface="Times New Roman Tj" panose="02020603050405020304" pitchFamily="18" charset="-52"/>
              </a:rPr>
              <a:t>меъёри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en-US" sz="900" b="1" dirty="0" smtClean="0">
                <a:latin typeface="Times New Roman Tj" panose="02020603050405020304" pitchFamily="18" charset="-52"/>
              </a:rPr>
              <a:t>10</a:t>
            </a:r>
            <a:r>
              <a:rPr lang="ru-RU" sz="900" b="1" dirty="0" smtClean="0">
                <a:latin typeface="Times New Roman Tj" panose="02020603050405020304" pitchFamily="18" charset="-52"/>
              </a:rPr>
              <a:t>% з.9 ва11</a:t>
            </a:r>
            <a:endParaRPr lang="ru-RU" sz="900" b="1" dirty="0">
              <a:latin typeface="Times New Roman Tj" panose="02020603050405020304" pitchFamily="18" charset="-5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90775" y="3244056"/>
            <a:ext cx="1223962" cy="369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900" b="1" dirty="0" err="1">
                <a:latin typeface="Times New Roman Tj" panose="02020603050405020304" pitchFamily="18" charset="-52"/>
              </a:rPr>
              <a:t>Њамагї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ru-RU" sz="900" b="1" dirty="0" err="1">
                <a:latin typeface="Times New Roman Tj" panose="02020603050405020304" pitchFamily="18" charset="-52"/>
              </a:rPr>
              <a:t>тибќи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ru-RU" sz="900" b="1" dirty="0" err="1">
                <a:latin typeface="Times New Roman Tj" panose="02020603050405020304" pitchFamily="18" charset="-52"/>
              </a:rPr>
              <a:t>меъёри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en-US" sz="900" b="1" dirty="0" smtClean="0">
                <a:latin typeface="Times New Roman Tj" panose="02020603050405020304" pitchFamily="18" charset="-52"/>
              </a:rPr>
              <a:t>5</a:t>
            </a:r>
            <a:r>
              <a:rPr lang="ru-RU" sz="900" b="1" dirty="0" smtClean="0">
                <a:latin typeface="Times New Roman Tj" panose="02020603050405020304" pitchFamily="18" charset="-52"/>
              </a:rPr>
              <a:t>% </a:t>
            </a:r>
            <a:r>
              <a:rPr lang="ru-RU" sz="900" b="1" dirty="0">
                <a:latin typeface="Times New Roman Tj" panose="02020603050405020304" pitchFamily="18" charset="-52"/>
              </a:rPr>
              <a:t>з.7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86052" y="3248801"/>
            <a:ext cx="1281893" cy="369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900" b="1" dirty="0" err="1">
                <a:latin typeface="Times New Roman Tj" panose="02020603050405020304" pitchFamily="18" charset="-52"/>
              </a:rPr>
              <a:t>Њамагї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ru-RU" sz="900" b="1" dirty="0" err="1">
                <a:latin typeface="Times New Roman Tj" panose="02020603050405020304" pitchFamily="18" charset="-52"/>
              </a:rPr>
              <a:t>тибќи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ru-RU" sz="900" b="1" dirty="0" err="1">
                <a:latin typeface="Times New Roman Tj" panose="02020603050405020304" pitchFamily="18" charset="-52"/>
              </a:rPr>
              <a:t>меъёри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en-US" sz="900" b="1" dirty="0">
                <a:latin typeface="Times New Roman Tj" panose="02020603050405020304" pitchFamily="18" charset="-52"/>
              </a:rPr>
              <a:t>5</a:t>
            </a:r>
            <a:r>
              <a:rPr lang="ru-RU" sz="900" b="1" dirty="0" smtClean="0">
                <a:latin typeface="Times New Roman Tj" panose="02020603050405020304" pitchFamily="18" charset="-52"/>
              </a:rPr>
              <a:t>% з.9 </a:t>
            </a:r>
            <a:r>
              <a:rPr lang="ru-RU" sz="900" b="1" dirty="0" err="1" smtClean="0">
                <a:latin typeface="Times New Roman Tj" panose="02020603050405020304" pitchFamily="18" charset="-52"/>
              </a:rPr>
              <a:t>ва</a:t>
            </a:r>
            <a:r>
              <a:rPr lang="ru-RU" sz="900" b="1" dirty="0" smtClean="0">
                <a:latin typeface="Times New Roman Tj" panose="02020603050405020304" pitchFamily="18" charset="-52"/>
              </a:rPr>
              <a:t> 11</a:t>
            </a:r>
            <a:endParaRPr lang="ru-RU" sz="900" b="1" dirty="0">
              <a:latin typeface="Times New Roman Tj" panose="02020603050405020304" pitchFamily="18" charset="-52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4173334" y="3476918"/>
            <a:ext cx="3134970" cy="8330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289594" y="3673671"/>
            <a:ext cx="1223962" cy="369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900" b="1" dirty="0" err="1">
                <a:latin typeface="Times New Roman Tj" panose="02020603050405020304" pitchFamily="18" charset="-52"/>
              </a:rPr>
              <a:t>Њамагї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ru-RU" sz="900" b="1" dirty="0" err="1">
                <a:latin typeface="Times New Roman Tj" panose="02020603050405020304" pitchFamily="18" charset="-52"/>
              </a:rPr>
              <a:t>тибќи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ru-RU" sz="900" b="1" dirty="0" err="1">
                <a:latin typeface="Times New Roman Tj" panose="02020603050405020304" pitchFamily="18" charset="-52"/>
              </a:rPr>
              <a:t>меъёри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en-US" sz="900" b="1" dirty="0">
                <a:latin typeface="Times New Roman Tj" panose="02020603050405020304" pitchFamily="18" charset="-52"/>
              </a:rPr>
              <a:t>0</a:t>
            </a:r>
            <a:r>
              <a:rPr lang="ru-RU" sz="900" b="1" dirty="0" smtClean="0">
                <a:latin typeface="Times New Roman Tj" panose="02020603050405020304" pitchFamily="18" charset="-52"/>
              </a:rPr>
              <a:t>% з.7</a:t>
            </a:r>
            <a:endParaRPr lang="ru-RU" sz="900" b="1" dirty="0">
              <a:latin typeface="Times New Roman Tj" panose="02020603050405020304" pitchFamily="18" charset="-5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86052" y="3673671"/>
            <a:ext cx="1280131" cy="369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900" b="1" dirty="0" err="1">
                <a:latin typeface="Times New Roman Tj" panose="02020603050405020304" pitchFamily="18" charset="-52"/>
              </a:rPr>
              <a:t>Њамагї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ru-RU" sz="900" b="1" dirty="0" err="1">
                <a:latin typeface="Times New Roman Tj" panose="02020603050405020304" pitchFamily="18" charset="-52"/>
              </a:rPr>
              <a:t>тибќи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ru-RU" sz="900" b="1" dirty="0" err="1">
                <a:latin typeface="Times New Roman Tj" panose="02020603050405020304" pitchFamily="18" charset="-52"/>
              </a:rPr>
              <a:t>меъёри</a:t>
            </a:r>
            <a:r>
              <a:rPr lang="ru-RU" sz="900" b="1" dirty="0">
                <a:latin typeface="Times New Roman Tj" panose="02020603050405020304" pitchFamily="18" charset="-52"/>
              </a:rPr>
              <a:t> </a:t>
            </a:r>
            <a:r>
              <a:rPr lang="en-US" sz="900" b="1" dirty="0" smtClean="0">
                <a:latin typeface="Times New Roman Tj" panose="02020603050405020304" pitchFamily="18" charset="-52"/>
              </a:rPr>
              <a:t>0</a:t>
            </a:r>
            <a:r>
              <a:rPr lang="ru-RU" sz="900" b="1" dirty="0" smtClean="0">
                <a:latin typeface="Times New Roman Tj" panose="02020603050405020304" pitchFamily="18" charset="-52"/>
              </a:rPr>
              <a:t>% з.9 </a:t>
            </a:r>
            <a:r>
              <a:rPr lang="ru-RU" sz="900" b="1" dirty="0" err="1" smtClean="0">
                <a:latin typeface="Times New Roman Tj" panose="02020603050405020304" pitchFamily="18" charset="-52"/>
              </a:rPr>
              <a:t>ва</a:t>
            </a:r>
            <a:r>
              <a:rPr lang="ru-RU" sz="900" b="1" dirty="0" smtClean="0">
                <a:latin typeface="Times New Roman Tj" panose="02020603050405020304" pitchFamily="18" charset="-52"/>
              </a:rPr>
              <a:t> 11</a:t>
            </a:r>
            <a:endParaRPr lang="ru-RU" sz="900" b="1" dirty="0">
              <a:latin typeface="Times New Roman Tj" panose="02020603050405020304" pitchFamily="18" charset="-52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540993" y="3711908"/>
            <a:ext cx="278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>
                <a:latin typeface="Calibri" pitchFamily="34" charset="0"/>
              </a:rPr>
              <a:t>+</a:t>
            </a:r>
            <a:endParaRPr lang="en-US" altLang="ru-RU" sz="2400" b="1" dirty="0">
              <a:latin typeface="Calibri" pitchFamily="34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4169250" y="3581660"/>
            <a:ext cx="3139054" cy="10714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4175136" y="4026307"/>
            <a:ext cx="3205176" cy="10588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4082418" y="4586113"/>
            <a:ext cx="3225886" cy="859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7413694" y="3429000"/>
            <a:ext cx="686698" cy="234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Прямоугольник 72"/>
          <p:cNvSpPr/>
          <p:nvPr/>
        </p:nvSpPr>
        <p:spPr>
          <a:xfrm>
            <a:off x="7437202" y="3803686"/>
            <a:ext cx="686698" cy="234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Прямоугольник 73"/>
          <p:cNvSpPr/>
          <p:nvPr/>
        </p:nvSpPr>
        <p:spPr>
          <a:xfrm>
            <a:off x="7437202" y="4186637"/>
            <a:ext cx="686698" cy="234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Прямоугольник 74"/>
          <p:cNvSpPr/>
          <p:nvPr/>
        </p:nvSpPr>
        <p:spPr>
          <a:xfrm>
            <a:off x="7440826" y="4586113"/>
            <a:ext cx="686698" cy="234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Прямоугольник 75"/>
          <p:cNvSpPr/>
          <p:nvPr/>
        </p:nvSpPr>
        <p:spPr>
          <a:xfrm>
            <a:off x="7437202" y="4982077"/>
            <a:ext cx="686698" cy="234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Прямоугольник 76"/>
          <p:cNvSpPr/>
          <p:nvPr/>
        </p:nvSpPr>
        <p:spPr>
          <a:xfrm>
            <a:off x="7429453" y="5368540"/>
            <a:ext cx="686698" cy="234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Прямоугольник 77"/>
          <p:cNvSpPr/>
          <p:nvPr/>
        </p:nvSpPr>
        <p:spPr>
          <a:xfrm>
            <a:off x="8337159" y="3402677"/>
            <a:ext cx="686698" cy="234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Прямоугольник 79"/>
          <p:cNvSpPr/>
          <p:nvPr/>
        </p:nvSpPr>
        <p:spPr>
          <a:xfrm>
            <a:off x="8319757" y="3803686"/>
            <a:ext cx="686698" cy="234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Прямоугольник 80"/>
          <p:cNvSpPr/>
          <p:nvPr/>
        </p:nvSpPr>
        <p:spPr>
          <a:xfrm>
            <a:off x="8343454" y="4178116"/>
            <a:ext cx="686698" cy="234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Прямоугольник 81"/>
          <p:cNvSpPr/>
          <p:nvPr/>
        </p:nvSpPr>
        <p:spPr>
          <a:xfrm>
            <a:off x="8300069" y="4552546"/>
            <a:ext cx="686698" cy="234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9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9" grpId="0"/>
      <p:bldP spid="29" grpId="0"/>
      <p:bldP spid="22" grpId="0"/>
      <p:bldP spid="48" grpId="0" animBg="1"/>
      <p:bldP spid="55" grpId="0" animBg="1"/>
      <p:bldP spid="58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-252536" y="838200"/>
            <a:ext cx="9577064" cy="533400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Times New Roman Tj" pitchFamily="18" charset="-52"/>
              </a:rPr>
              <a:t>Шакли</a:t>
            </a:r>
            <a:r>
              <a:rPr lang="ru-RU" sz="2800" dirty="0">
                <a:solidFill>
                  <a:schemeClr val="bg1"/>
                </a:solidFill>
                <a:latin typeface="Times New Roman Tj" pitchFamily="18" charset="-52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 Tj" pitchFamily="18" charset="-52"/>
              </a:rPr>
              <a:t>асосии</a:t>
            </a:r>
            <a:r>
              <a:rPr lang="ru-RU" sz="2800" dirty="0">
                <a:solidFill>
                  <a:schemeClr val="bg1"/>
                </a:solidFill>
                <a:latin typeface="Times New Roman Tj" pitchFamily="18" charset="-52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 Tj" pitchFamily="18" charset="-52"/>
              </a:rPr>
              <a:t>эъломияи</a:t>
            </a:r>
            <a:r>
              <a:rPr lang="ru-RU" sz="2800" dirty="0">
                <a:solidFill>
                  <a:schemeClr val="bg1"/>
                </a:solidFill>
                <a:latin typeface="Times New Roman Tj" pitchFamily="18" charset="-52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 Tj" pitchFamily="18" charset="-52"/>
              </a:rPr>
              <a:t>андоз</a:t>
            </a:r>
            <a:r>
              <a:rPr lang="ru-RU" sz="2800" dirty="0">
                <a:solidFill>
                  <a:schemeClr val="bg1"/>
                </a:solidFill>
                <a:latin typeface="Times New Roman Tj" pitchFamily="18" charset="-52"/>
              </a:rPr>
              <a:t> аз </a:t>
            </a:r>
            <a:r>
              <a:rPr lang="ru-RU" sz="2800" dirty="0" err="1">
                <a:solidFill>
                  <a:schemeClr val="bg1"/>
                </a:solidFill>
                <a:latin typeface="Times New Roman Tj" pitchFamily="18" charset="-52"/>
              </a:rPr>
              <a:t>арзиши</a:t>
            </a:r>
            <a:r>
              <a:rPr lang="ru-RU" sz="2800" dirty="0">
                <a:solidFill>
                  <a:schemeClr val="bg1"/>
                </a:solidFill>
                <a:latin typeface="Times New Roman Tj" pitchFamily="18" charset="-52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 Tj" pitchFamily="18" charset="-52"/>
              </a:rPr>
              <a:t>иловашуда</a:t>
            </a:r>
            <a:endParaRPr lang="ru-RU" sz="2800" dirty="0" smtClean="0">
              <a:solidFill>
                <a:schemeClr val="bg1"/>
              </a:solidFill>
              <a:latin typeface="Times New Roman Tj" pitchFamily="18" charset="-52"/>
            </a:endParaRPr>
          </a:p>
        </p:txBody>
      </p:sp>
      <p:pic>
        <p:nvPicPr>
          <p:cNvPr id="4098" name="Picture 2" descr="C:\Users\Firuz\Desktop\nd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1628800"/>
            <a:ext cx="561782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4797152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endCxn id="6" idx="1"/>
          </p:cNvCxnSpPr>
          <p:nvPr/>
        </p:nvCxnSpPr>
        <p:spPr>
          <a:xfrm>
            <a:off x="4355976" y="4905164"/>
            <a:ext cx="2034226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390202" y="4293096"/>
            <a:ext cx="2196244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Сутуни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барои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tg-Cyrl-TJ" dirty="0" smtClean="0">
                <a:solidFill>
                  <a:schemeClr val="tx1"/>
                </a:solidFill>
              </a:rPr>
              <a:t>воридоти аз ААИ озод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Firuz\Desktop\nds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69" y="1484784"/>
            <a:ext cx="5837237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934"/>
            <a:ext cx="3699768" cy="91785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Эъломия</a:t>
            </a:r>
            <a:r>
              <a:rPr lang="ru-RU" b="1" dirty="0" smtClean="0">
                <a:solidFill>
                  <a:schemeClr val="bg1"/>
                </a:solidFill>
              </a:rPr>
              <a:t> ААИ</a:t>
            </a:r>
            <a:endParaRPr lang="ru-RU" b="1" dirty="0"/>
          </a:p>
        </p:txBody>
      </p:sp>
      <p:sp>
        <p:nvSpPr>
          <p:cNvPr id="5" name="Выноска 1 4"/>
          <p:cNvSpPr/>
          <p:nvPr/>
        </p:nvSpPr>
        <p:spPr>
          <a:xfrm>
            <a:off x="6876256" y="2276872"/>
            <a:ext cx="2160240" cy="3312368"/>
          </a:xfrm>
          <a:prstGeom prst="borderCallout1">
            <a:avLst>
              <a:gd name="adj1" fmla="val 88"/>
              <a:gd name="adj2" fmla="val 48413"/>
              <a:gd name="adj3" fmla="val -15694"/>
              <a:gd name="adj4" fmla="val -13190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Замимаи 4 </a:t>
            </a:r>
            <a:endParaRPr lang="en-US" sz="1600" b="1" dirty="0">
              <a:solidFill>
                <a:srgbClr val="FF0000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tg-Cyrl-TJ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Молҳое (корҳо ва</a:t>
            </a:r>
            <a:r>
              <a:rPr lang="en-US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хизматрасониҳое), ки дар қаламрави ҶТ харида </a:t>
            </a:r>
            <a:r>
              <a:rPr lang="ru-RU" sz="1600" b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шуда</a:t>
            </a:r>
            <a:r>
              <a:rPr lang="ru-RU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бо</a:t>
            </a:r>
            <a:r>
              <a:rPr lang="ru-RU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мақсади</a:t>
            </a:r>
            <a:r>
              <a:rPr lang="ru-RU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амалиёти</a:t>
            </a:r>
            <a:r>
              <a:rPr lang="ru-RU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андозбандишаванда</a:t>
            </a:r>
            <a:r>
              <a:rPr lang="ru-RU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истифода</a:t>
            </a:r>
            <a:r>
              <a:rPr lang="ru-RU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мешаванд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Выноска 1 5"/>
          <p:cNvSpPr/>
          <p:nvPr/>
        </p:nvSpPr>
        <p:spPr>
          <a:xfrm>
            <a:off x="242162" y="2276872"/>
            <a:ext cx="2170584" cy="3312368"/>
          </a:xfrm>
          <a:prstGeom prst="borderCallout1">
            <a:avLst>
              <a:gd name="adj1" fmla="val -406"/>
              <a:gd name="adj2" fmla="val 49605"/>
              <a:gd name="adj3" fmla="val -16528"/>
              <a:gd name="adj4" fmla="val 13768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Замимаи 1 </a:t>
            </a:r>
            <a:endParaRPr lang="en-US" sz="1600" b="1" dirty="0" smtClean="0">
              <a:solidFill>
                <a:schemeClr val="tx1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tg-Cyrl-TJ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Ҳ</a:t>
            </a:r>
            <a:r>
              <a:rPr lang="tg-Cyrl-TJ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ачми амалиёти андозбандишавандаи таҳвили молҳо иҷрои корхо ва хизматрасонихо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2494112" y="2276872"/>
            <a:ext cx="2077888" cy="3312368"/>
          </a:xfrm>
          <a:prstGeom prst="borderCallout1">
            <a:avLst>
              <a:gd name="adj1" fmla="val -374"/>
              <a:gd name="adj2" fmla="val 50089"/>
              <a:gd name="adj3" fmla="val -16360"/>
              <a:gd name="adj4" fmla="val 4985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Замимаи 2 </a:t>
            </a:r>
            <a:endParaRPr lang="en-US" sz="1600" b="1" dirty="0" smtClean="0">
              <a:solidFill>
                <a:srgbClr val="FF0000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tg-Cyrl-TJ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Ҳачми амалиёти андозбандишаванда ҳангоми  содироти мол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4653366" y="2276872"/>
            <a:ext cx="2160240" cy="3312368"/>
          </a:xfrm>
          <a:prstGeom prst="borderCallout1">
            <a:avLst>
              <a:gd name="adj1" fmla="val -650"/>
              <a:gd name="adj2" fmla="val 49841"/>
              <a:gd name="adj3" fmla="val -15703"/>
              <a:gd name="adj4" fmla="val -3922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Замимаи 3 </a:t>
            </a:r>
            <a:endParaRPr lang="en-US" sz="1600" b="1" dirty="0" smtClean="0">
              <a:solidFill>
                <a:schemeClr val="tx1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tg-Cyrl-TJ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Ҳачми амалиёти аз андозбанди озод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 rot="16200000">
            <a:off x="4139953" y="2636911"/>
            <a:ext cx="648072" cy="6552730"/>
          </a:xfrm>
          <a:prstGeom prst="leftBrace">
            <a:avLst>
              <a:gd name="adj1" fmla="val 110000"/>
              <a:gd name="adj2" fmla="val 5026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1187623" y="6165304"/>
            <a:ext cx="6552731" cy="548695"/>
          </a:xfrm>
          <a:prstGeom prst="borderCallout1">
            <a:avLst>
              <a:gd name="adj1" fmla="val 71698"/>
              <a:gd name="adj2" fmla="val 99694"/>
              <a:gd name="adj3" fmla="val 26153"/>
              <a:gd name="adj4" fmla="val 9998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Замимаҳои 1, </a:t>
            </a:r>
            <a:r>
              <a:rPr lang="tg-Cyrl-TJ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2</a:t>
            </a:r>
            <a:r>
              <a:rPr lang="tg-Cyrl-TJ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, </a:t>
            </a:r>
            <a:r>
              <a:rPr lang="tg-Cyrl-TJ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3</a:t>
            </a:r>
            <a:r>
              <a:rPr lang="tg-Cyrl-TJ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ва 4  барои маълумот дасти пур карда мешавад</a:t>
            </a:r>
            <a:endParaRPr lang="ru-RU" b="1" dirty="0">
              <a:solidFill>
                <a:schemeClr val="tx1"/>
              </a:solidFill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74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Firuz\Desktop\nds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69" y="1484784"/>
            <a:ext cx="5837237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 1 4"/>
          <p:cNvSpPr/>
          <p:nvPr/>
        </p:nvSpPr>
        <p:spPr>
          <a:xfrm>
            <a:off x="6876256" y="2852936"/>
            <a:ext cx="2160240" cy="3312368"/>
          </a:xfrm>
          <a:prstGeom prst="borderCallout1">
            <a:avLst>
              <a:gd name="adj1" fmla="val 88"/>
              <a:gd name="adj2" fmla="val 48413"/>
              <a:gd name="adj3" fmla="val -33085"/>
              <a:gd name="adj4" fmla="val -9169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Замимаи 8 </a:t>
            </a:r>
            <a:endParaRPr lang="en-US" sz="1600" b="1" dirty="0">
              <a:solidFill>
                <a:srgbClr val="FF0000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tg-Cyrl-TJ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Хариди молхо </a:t>
            </a:r>
            <a:endParaRPr lang="tg-Cyrl-TJ" sz="1600" b="1" dirty="0" smtClean="0">
              <a:solidFill>
                <a:srgbClr val="FF0000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tg-Cyrl-TJ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(</a:t>
            </a:r>
            <a:r>
              <a:rPr lang="tg-Cyrl-TJ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ичрои корхо, хизматрасонихо) аз дохили ЧТ дар асоси Ҳ-Ф-и шакли </a:t>
            </a:r>
            <a:r>
              <a:rPr lang="tg-Cyrl-TJ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содда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Выноска 1 5"/>
          <p:cNvSpPr/>
          <p:nvPr/>
        </p:nvSpPr>
        <p:spPr>
          <a:xfrm>
            <a:off x="242162" y="2852936"/>
            <a:ext cx="2170584" cy="3312368"/>
          </a:xfrm>
          <a:prstGeom prst="borderCallout1">
            <a:avLst>
              <a:gd name="adj1" fmla="val -406"/>
              <a:gd name="adj2" fmla="val 49605"/>
              <a:gd name="adj3" fmla="val -33644"/>
              <a:gd name="adj4" fmla="val 17728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Замимаи 5 </a:t>
            </a:r>
            <a:endParaRPr lang="en-US" sz="1600" b="1" dirty="0" smtClean="0">
              <a:solidFill>
                <a:schemeClr val="tx1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tg-Cyrl-TJ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Маблаги воридоти молхо аз хоричи кишвар ба </a:t>
            </a:r>
            <a:r>
              <a:rPr lang="tg-Cyrl-TJ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ҶТ аз руи меъёрхо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2494112" y="2852936"/>
            <a:ext cx="2077888" cy="3312368"/>
          </a:xfrm>
          <a:prstGeom prst="borderCallout1">
            <a:avLst>
              <a:gd name="adj1" fmla="val -374"/>
              <a:gd name="adj2" fmla="val 50089"/>
              <a:gd name="adj3" fmla="val -32648"/>
              <a:gd name="adj4" fmla="val 8901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Замимаи 6 </a:t>
            </a:r>
            <a:endParaRPr lang="en-US" sz="1600" b="1" dirty="0" smtClean="0">
              <a:solidFill>
                <a:srgbClr val="FF0000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tg-Cyrl-TJ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Хариди молхо (ичрои корхо, хизматрасонихо) аз дохили </a:t>
            </a:r>
            <a:r>
              <a:rPr lang="tg-Cyrl-TJ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ЧТ </a:t>
            </a:r>
            <a:r>
              <a:rPr lang="tg-Cyrl-TJ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дар асоси Ҳ-Ф-и шакли </a:t>
            </a:r>
            <a:r>
              <a:rPr lang="tg-Cyrl-TJ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қатъи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4653366" y="2852936"/>
            <a:ext cx="2160240" cy="3312368"/>
          </a:xfrm>
          <a:prstGeom prst="borderCallout1">
            <a:avLst>
              <a:gd name="adj1" fmla="val -650"/>
              <a:gd name="adj2" fmla="val 49841"/>
              <a:gd name="adj3" fmla="val -32819"/>
              <a:gd name="adj4" fmla="val -70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Замимаи </a:t>
            </a:r>
            <a:r>
              <a:rPr lang="tg-Cyrl-TJ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7</a:t>
            </a:r>
          </a:p>
          <a:p>
            <a:pPr algn="ctr"/>
            <a:r>
              <a:rPr lang="tg-Cyrl-TJ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Тахвили молхо (ичрои корҳо, хизматрасониҳо</a:t>
            </a:r>
            <a:r>
              <a:rPr lang="tg-Cyrl-TJ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) </a:t>
            </a:r>
            <a:r>
              <a:rPr lang="tg-Cyrl-TJ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дар асоси Ҳ-Ф-и шакли </a:t>
            </a:r>
            <a:r>
              <a:rPr lang="tg-Cyrl-TJ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қатъи ва соддакардашуда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566934"/>
            <a:ext cx="3699768" cy="917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chemeClr val="bg1"/>
                </a:solidFill>
              </a:rPr>
              <a:t>Эъломия ААИ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84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Firuz\Desktop\nds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69" y="1484784"/>
            <a:ext cx="5837237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 1 4"/>
          <p:cNvSpPr/>
          <p:nvPr/>
        </p:nvSpPr>
        <p:spPr>
          <a:xfrm>
            <a:off x="5616296" y="2852936"/>
            <a:ext cx="1620000" cy="3312368"/>
          </a:xfrm>
          <a:prstGeom prst="borderCallout1">
            <a:avLst>
              <a:gd name="adj1" fmla="val 88"/>
              <a:gd name="adj2" fmla="val 48413"/>
              <a:gd name="adj3" fmla="val -33085"/>
              <a:gd name="adj4" fmla="val 665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Замимаи 12 </a:t>
            </a:r>
            <a:endParaRPr lang="en-US" sz="1600" b="1" dirty="0">
              <a:solidFill>
                <a:srgbClr val="FF0000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tg-Cyrl-TJ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Нусхаи хуччатхои тасдиккунандаи содироти молхо ба хоричи кишвар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Выноска 1 5"/>
          <p:cNvSpPr/>
          <p:nvPr/>
        </p:nvSpPr>
        <p:spPr>
          <a:xfrm>
            <a:off x="107504" y="2852936"/>
            <a:ext cx="1620000" cy="3312368"/>
          </a:xfrm>
          <a:prstGeom prst="borderCallout1">
            <a:avLst>
              <a:gd name="adj1" fmla="val -406"/>
              <a:gd name="adj2" fmla="val 49605"/>
              <a:gd name="adj3" fmla="val -33643"/>
              <a:gd name="adj4" fmla="val 29816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Замимаи 9 </a:t>
            </a:r>
            <a:endParaRPr lang="en-US" sz="1600" b="1" dirty="0" smtClean="0">
              <a:solidFill>
                <a:schemeClr val="tx1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Маблағи</a:t>
            </a:r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кору </a:t>
            </a:r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хизматрасонӣ</a:t>
            </a:r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endParaRPr lang="ru-RU" sz="1600" b="1" dirty="0" smtClean="0">
              <a:solidFill>
                <a:schemeClr val="tx1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ба </a:t>
            </a:r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аҳолӣ</a:t>
            </a:r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endParaRPr lang="ru-RU" sz="1600" b="1" dirty="0" smtClean="0">
              <a:solidFill>
                <a:schemeClr val="tx1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(</a:t>
            </a:r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бо</a:t>
            </a:r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назардошти</a:t>
            </a:r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ААИ</a:t>
            </a:r>
            <a:r>
              <a:rPr lang="ru-RU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) аз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рӯйи</a:t>
            </a:r>
            <a:r>
              <a:rPr lang="ru-RU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МНХ-и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бо</a:t>
            </a:r>
            <a:r>
              <a:rPr lang="ru-RU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ТИЭ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муҷаҳазгардида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1835696" y="2852944"/>
            <a:ext cx="1620000" cy="3312368"/>
          </a:xfrm>
          <a:prstGeom prst="borderCallout1">
            <a:avLst>
              <a:gd name="adj1" fmla="val -374"/>
              <a:gd name="adj2" fmla="val 50089"/>
              <a:gd name="adj3" fmla="val -33475"/>
              <a:gd name="adj4" fmla="val 20796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Замимаи 10 </a:t>
            </a:r>
            <a:endParaRPr lang="en-US" sz="1600" b="1" dirty="0" smtClean="0">
              <a:solidFill>
                <a:srgbClr val="FF0000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ru-RU" sz="1600" b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Маблағи</a:t>
            </a:r>
            <a:r>
              <a:rPr lang="ru-RU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кору </a:t>
            </a:r>
            <a:r>
              <a:rPr lang="ru-RU" sz="1600" b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хизматрасонӣ</a:t>
            </a:r>
            <a:r>
              <a:rPr lang="ru-RU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ба </a:t>
            </a:r>
            <a:r>
              <a:rPr lang="ru-RU" sz="1600" b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аҳолӣ</a:t>
            </a:r>
            <a:r>
              <a:rPr lang="ru-RU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(</a:t>
            </a:r>
            <a:r>
              <a:rPr lang="ru-RU" sz="1600" b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бо</a:t>
            </a:r>
            <a:r>
              <a:rPr lang="ru-RU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назардошти</a:t>
            </a:r>
            <a:r>
              <a:rPr lang="ru-RU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ААИ) аз </a:t>
            </a:r>
            <a:r>
              <a:rPr lang="ru-RU" sz="1600" b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рӯйи</a:t>
            </a:r>
            <a:r>
              <a:rPr lang="ru-RU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МНХ-и </a:t>
            </a:r>
            <a:r>
              <a:rPr lang="ru-RU" sz="1600" b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бо</a:t>
            </a:r>
            <a:r>
              <a:rPr lang="ru-RU" sz="1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ТИЭ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муҷаҳаз</a:t>
            </a:r>
            <a:r>
              <a:rPr lang="ru-RU" sz="1600" b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нагардидаанд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3563888" y="2852944"/>
            <a:ext cx="1944216" cy="3312368"/>
          </a:xfrm>
          <a:prstGeom prst="borderCallout1">
            <a:avLst>
              <a:gd name="adj1" fmla="val -650"/>
              <a:gd name="adj2" fmla="val 49841"/>
              <a:gd name="adj3" fmla="val -33371"/>
              <a:gd name="adj4" fmla="val 9990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Замимаи </a:t>
            </a:r>
            <a:r>
              <a:rPr lang="tg-Cyrl-TJ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11</a:t>
            </a:r>
          </a:p>
          <a:p>
            <a:pPr algn="ctr"/>
            <a:r>
              <a:rPr lang="tg-Cyrl-TJ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Тахвили </a:t>
            </a:r>
            <a:r>
              <a:rPr lang="tg-Cyrl-TJ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корҳо ва хизматрасониҳои комунали ва ба онхо монанд 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7344488" y="2852936"/>
            <a:ext cx="1620000" cy="3312368"/>
          </a:xfrm>
          <a:prstGeom prst="borderCallout1">
            <a:avLst>
              <a:gd name="adj1" fmla="val 88"/>
              <a:gd name="adj2" fmla="val 48413"/>
              <a:gd name="adj3" fmla="val -33913"/>
              <a:gd name="adj4" fmla="val -8760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Замимаи </a:t>
            </a:r>
            <a:r>
              <a:rPr lang="en-US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13</a:t>
            </a:r>
            <a:endParaRPr lang="en-US" sz="1600" b="1" dirty="0">
              <a:solidFill>
                <a:schemeClr val="tx1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tg-Cyrl-TJ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Харочоти молхо</a:t>
            </a:r>
            <a:r>
              <a:rPr lang="ru-RU" sz="1600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и аз </a:t>
            </a:r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хорич</a:t>
            </a:r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воридшуда</a:t>
            </a:r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аз </a:t>
            </a:r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дохил</a:t>
            </a:r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харидашуда</a:t>
            </a:r>
            <a:r>
              <a:rPr lang="ru-RU" sz="1600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 дар  </a:t>
            </a:r>
            <a:r>
              <a:rPr lang="ru-RU" sz="1600" b="1" dirty="0" err="1">
                <a:solidFill>
                  <a:schemeClr val="tx1"/>
                </a:solidFill>
                <a:latin typeface="Times New Roman Tj" panose="02020603050405020304" pitchFamily="18" charset="-52"/>
              </a:rPr>
              <a:t>сохтмон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566934"/>
            <a:ext cx="3699768" cy="91785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Эъломия</a:t>
            </a:r>
            <a:r>
              <a:rPr lang="ru-RU" b="1" dirty="0" smtClean="0">
                <a:solidFill>
                  <a:schemeClr val="bg1"/>
                </a:solidFill>
              </a:rPr>
              <a:t> ААИ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54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2091</TotalTime>
  <Words>707</Words>
  <Application>Microsoft Office PowerPoint</Application>
  <PresentationFormat>Экран (4:3)</PresentationFormat>
  <Paragraphs>108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ҚАДАМИ – 1, Пешниходи Эъломияи ААИ</vt:lpstr>
      <vt:lpstr>Презентация PowerPoint</vt:lpstr>
      <vt:lpstr>Презентация PowerPoint</vt:lpstr>
      <vt:lpstr>Шакли асосии эъломияи андоз аз арзиши иловашуда</vt:lpstr>
      <vt:lpstr>Шакли асосии эъломияи андоз аз арзиши иловашуда</vt:lpstr>
      <vt:lpstr>Эъломия ААИ</vt:lpstr>
      <vt:lpstr>Презентация PowerPoint</vt:lpstr>
      <vt:lpstr>Эъломия ААИ</vt:lpstr>
      <vt:lpstr>Эъломия ААИ</vt:lpstr>
      <vt:lpstr>Эъломия ААИ</vt:lpstr>
      <vt:lpstr>Эъломия ААИ</vt:lpstr>
      <vt:lpstr>Эъломия ААИ</vt:lpstr>
      <vt:lpstr>Эъломия ААИ</vt:lpstr>
      <vt:lpstr>Эъломия ААИ</vt:lpstr>
      <vt:lpstr>Эъломия ААИ</vt:lpstr>
      <vt:lpstr>Эъломия ААИ</vt:lpstr>
      <vt:lpstr>Эъломия ААИ</vt:lpstr>
      <vt:lpstr>Презентация PowerPoint</vt:lpstr>
    </vt:vector>
  </TitlesOfParts>
  <Company>USN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c400</dc:creator>
  <cp:lastModifiedBy>Firuz</cp:lastModifiedBy>
  <cp:revision>168</cp:revision>
  <cp:lastPrinted>2016-03-03T12:07:57Z</cp:lastPrinted>
  <dcterms:created xsi:type="dcterms:W3CDTF">2016-02-10T06:14:55Z</dcterms:created>
  <dcterms:modified xsi:type="dcterms:W3CDTF">2018-11-08T06:53:02Z</dcterms:modified>
</cp:coreProperties>
</file>